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1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85" r:id="rId11"/>
    <p:sldId id="286" r:id="rId12"/>
    <p:sldId id="273" r:id="rId13"/>
    <p:sldId id="275" r:id="rId14"/>
    <p:sldId id="276" r:id="rId15"/>
    <p:sldId id="277" r:id="rId16"/>
    <p:sldId id="278" r:id="rId17"/>
    <p:sldId id="283" r:id="rId18"/>
    <p:sldId id="280" r:id="rId19"/>
    <p:sldId id="282" r:id="rId20"/>
    <p:sldId id="274" r:id="rId21"/>
    <p:sldId id="281" r:id="rId22"/>
    <p:sldId id="287" r:id="rId23"/>
    <p:sldId id="284" r:id="rId24"/>
    <p:sldId id="270" r:id="rId25"/>
    <p:sldId id="269" r:id="rId2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78E0"/>
    <a:srgbClr val="D1ABF4"/>
    <a:srgbClr val="5C2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580"/>
  </p:normalViewPr>
  <p:slideViewPr>
    <p:cSldViewPr snapToGrid="0" snapToObjects="1">
      <p:cViewPr>
        <p:scale>
          <a:sx n="76" d="100"/>
          <a:sy n="76" d="100"/>
        </p:scale>
        <p:origin x="-8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CCEC7-2B6A-364A-9876-07234D297A9D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6F88-A0EB-4F49-9395-6D9545075A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40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PRESENTACIÓN: JEFATURA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4322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PLANIFICACIÓN:</a:t>
            </a:r>
            <a:r>
              <a:rPr lang="es-ES" baseline="0" dirty="0" smtClean="0"/>
              <a:t> TERE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1200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PLANIFICACIÓN: TERE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126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NORMATIVA</a:t>
            </a:r>
            <a:r>
              <a:rPr lang="es-ES" baseline="0" dirty="0" smtClean="0"/>
              <a:t> DE GRUPO: MARINA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8545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COMITÉ DE PADRES: ELISA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5885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PRIMERA REUNIÓN:</a:t>
            </a:r>
            <a:r>
              <a:rPr lang="es-ES" baseline="0" dirty="0" smtClean="0"/>
              <a:t> ELISA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535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ACAMPADA INAUGURACIÓN:</a:t>
            </a:r>
            <a:r>
              <a:rPr lang="es-ES" baseline="0" dirty="0" smtClean="0"/>
              <a:t> FLAVIO/BLETE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492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PRESUPUESTO: JIMENE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4996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PRESUPUESTO: JIMENE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4874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TESORERÍA: MENE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2125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COMIDA DÍA</a:t>
            </a:r>
            <a:r>
              <a:rPr lang="es-ES" baseline="0" dirty="0" smtClean="0"/>
              <a:t> DE PADRES: ESTER O EDU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274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PRESENTACIÓN:</a:t>
            </a:r>
            <a:r>
              <a:rPr lang="es-ES" baseline="0" dirty="0" smtClean="0"/>
              <a:t> JEFATURA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8904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HORARIO:</a:t>
            </a:r>
            <a:r>
              <a:rPr lang="es-ES" baseline="0" dirty="0" smtClean="0"/>
              <a:t> ANA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8183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JEFATURA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70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TODOS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690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CADA UNO SE PRESENTA. </a:t>
            </a:r>
            <a:r>
              <a:rPr lang="es-ES" dirty="0" err="1" smtClean="0"/>
              <a:t>Madueño</a:t>
            </a:r>
            <a:r>
              <a:rPr lang="es-ES" dirty="0" smtClean="0"/>
              <a:t> y Miguel no van</a:t>
            </a:r>
            <a:r>
              <a:rPr lang="es-ES" baseline="0" dirty="0" smtClean="0"/>
              <a:t> y </a:t>
            </a:r>
            <a:r>
              <a:rPr lang="es-ES" baseline="0" dirty="0" err="1" smtClean="0"/>
              <a:t>MariCarmen</a:t>
            </a:r>
            <a:r>
              <a:rPr lang="es-ES" baseline="0" dirty="0" smtClean="0"/>
              <a:t> llegará tarde. Vane o Caro los presentáis.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049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CADA UNO SE PRESENTA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9967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CADA UNO SE PRESENTA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1872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CADA UNO SE PRESENTA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445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CADA UNO SE PRESENTA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4985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CADA UNO SE PRESENTA. Eli presenta a Juanma que no va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B6F88-A0EB-4F49-9395-6D9545075A7E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93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607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3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152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732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1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15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482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117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4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665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126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4591C-5A32-754E-8FB0-06B52C0D0FB4}" type="datetimeFigureOut">
              <a:rPr lang="es-ES_tradnl" smtClean="0"/>
              <a:t>12/10/2016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7A75-671A-D84D-920D-A9E49F03B0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97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jprobotico@gmail.com" TargetMode="Externa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42964" r="8886"/>
          <a:stretch/>
        </p:blipFill>
        <p:spPr>
          <a:xfrm>
            <a:off x="2066795" y="0"/>
            <a:ext cx="10125205" cy="695748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3219762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" name="8 Imagen" descr="Logo vectorizado transparente 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5" y="268028"/>
            <a:ext cx="2703513" cy="2060662"/>
          </a:xfrm>
          <a:prstGeom prst="rect">
            <a:avLst/>
          </a:prstGeom>
          <a:solidFill>
            <a:srgbClr val="8D78E0"/>
          </a:solidFill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6003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 flipH="1">
            <a:off x="137786" y="2967337"/>
            <a:ext cx="2847871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RONDA SOLAR</a:t>
            </a:r>
          </a:p>
          <a:p>
            <a:pPr algn="ctr"/>
            <a:endParaRPr lang="es-ES" sz="5400" b="1" cap="none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s-ES" sz="4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2016-2017</a:t>
            </a:r>
            <a:endParaRPr lang="es-ES" sz="4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2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5"/>
          <p:cNvSpPr/>
          <p:nvPr/>
        </p:nvSpPr>
        <p:spPr>
          <a:xfrm>
            <a:off x="-24008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6196" y="1825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PLANIFICACIÓN</a:t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2800" b="1" dirty="0" smtClean="0">
                <a:solidFill>
                  <a:schemeClr val="bg1"/>
                </a:solidFill>
              </a:rPr>
              <a:t>Responsabilidad</a:t>
            </a:r>
            <a:endParaRPr lang="es-E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75616"/>
              </p:ext>
            </p:extLst>
          </p:nvPr>
        </p:nvGraphicFramePr>
        <p:xfrm>
          <a:off x="2573081" y="1866376"/>
          <a:ext cx="7021830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2340610"/>
                <a:gridCol w="2340610"/>
                <a:gridCol w="2340610"/>
              </a:tblGrid>
              <a:tr h="62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Calibri Light"/>
                          <a:ea typeface="Arial Unicode MS"/>
                        </a:rPr>
                        <a:t>Desarrollo de la creatividad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Desarrollar la imaginación</a:t>
                      </a:r>
                      <a:endParaRPr lang="es-ES" sz="1200" b="1" kern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Aprender a desarrollar proyectos autónomos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Desarrollar la expresividad</a:t>
                      </a:r>
                      <a:endParaRPr lang="es-ES" sz="1200" b="1" ker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Aprender técnicas escénicas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Calibri Light"/>
                          <a:ea typeface="Arial Unicode MS"/>
                        </a:rPr>
                        <a:t>Aprender a comunicar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39124"/>
              </p:ext>
            </p:extLst>
          </p:nvPr>
        </p:nvGraphicFramePr>
        <p:xfrm>
          <a:off x="2573081" y="2834180"/>
          <a:ext cx="7021830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2340610"/>
                <a:gridCol w="2340610"/>
                <a:gridCol w="234061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Calibri Light"/>
                          <a:ea typeface="Arial Unicode MS"/>
                        </a:rPr>
                        <a:t>Desarrollo de la creatividad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Desarrollar la imaginación</a:t>
                      </a:r>
                      <a:endParaRPr lang="es-ES" sz="1200" b="1" kern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Aprender a desarrollar proyectos autónomos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Desarrollar la expresividad</a:t>
                      </a:r>
                      <a:endParaRPr lang="es-ES" sz="1200" b="1" ker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Aprender técnicas escénicas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Calibri Light"/>
                          <a:ea typeface="Arial Unicode MS"/>
                        </a:rPr>
                        <a:t>Aprender a comunicar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084424"/>
              </p:ext>
            </p:extLst>
          </p:nvPr>
        </p:nvGraphicFramePr>
        <p:xfrm>
          <a:off x="2573081" y="3793382"/>
          <a:ext cx="7021830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340610"/>
                <a:gridCol w="2340610"/>
                <a:gridCol w="234061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Desarrollo físico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Tener una actitud scout disciplinada</a:t>
                      </a:r>
                      <a:endParaRPr lang="es-ES" sz="1200" b="1" kern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Aprender a cuidar el material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Adquirir actitudes de orden e higiene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Calibri Light"/>
                          <a:ea typeface="Arial Unicode MS"/>
                        </a:rPr>
                        <a:t>Adquirir actitudes de disciplina</a:t>
                      </a:r>
                      <a:endParaRPr lang="es-E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Tener un estilo de vida sano</a:t>
                      </a:r>
                      <a:endParaRPr lang="es-ES" sz="1200" b="1" ker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Ser conscientes de la importancia de una buena salud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Calibri Light"/>
                          <a:ea typeface="Arial Unicode MS"/>
                        </a:rPr>
                        <a:t>Adquirir actitudes de orden e higiene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901165"/>
              </p:ext>
            </p:extLst>
          </p:nvPr>
        </p:nvGraphicFramePr>
        <p:xfrm>
          <a:off x="2933443" y="5495669"/>
          <a:ext cx="6301105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2340610"/>
                <a:gridCol w="1619885"/>
                <a:gridCol w="2340610"/>
              </a:tblGrid>
              <a:tr h="14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Desarrollo de la personalidad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200" b="0" ker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Adquirir conciencia sobre el escultismo</a:t>
                      </a:r>
                      <a:endParaRPr lang="es-ES" sz="1200" b="1" ker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Conocer cuál es el papel del escultismo en la actualidad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Dar a conocer el escultismo a la sociedad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6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5"/>
          <p:cNvSpPr/>
          <p:nvPr/>
        </p:nvSpPr>
        <p:spPr>
          <a:xfrm>
            <a:off x="-24008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26196" y="1825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PLANIFICACIÓN</a:t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2800" b="1" dirty="0" smtClean="0">
                <a:solidFill>
                  <a:schemeClr val="bg1"/>
                </a:solidFill>
              </a:rPr>
              <a:t>Fe y País</a:t>
            </a:r>
            <a:endParaRPr lang="es-E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890463"/>
              </p:ext>
            </p:extLst>
          </p:nvPr>
        </p:nvGraphicFramePr>
        <p:xfrm>
          <a:off x="2715409" y="1906629"/>
          <a:ext cx="6737173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2502592"/>
                <a:gridCol w="1731989"/>
                <a:gridCol w="250259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Espiritualidad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b="0" ker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Entender el cristianismo como base de su forma de vida</a:t>
                      </a:r>
                      <a:endParaRPr lang="es-ES" sz="1400" b="1" ker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Entender la esencia del mensaje cristiano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Mantener una actitud disciplinada en las celebraciones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899254"/>
              </p:ext>
            </p:extLst>
          </p:nvPr>
        </p:nvGraphicFramePr>
        <p:xfrm>
          <a:off x="2720627" y="4627700"/>
          <a:ext cx="6749177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2507051"/>
                <a:gridCol w="1735075"/>
                <a:gridCol w="250705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Sociedad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b="0" kern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Ser parte activa de la sociedad</a:t>
                      </a:r>
                      <a:endParaRPr lang="es-ES" sz="1400" b="1" kern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Dar a conocer el escultismo a la sociedad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Calibri Light"/>
                          <a:ea typeface="Arial Unicode MS"/>
                        </a:rPr>
                        <a:t>Entender los scouts como un servicio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119728"/>
              </p:ext>
            </p:extLst>
          </p:nvPr>
        </p:nvGraphicFramePr>
        <p:xfrm>
          <a:off x="2720628" y="5823084"/>
          <a:ext cx="6749176" cy="714375"/>
        </p:xfrm>
        <a:graphic>
          <a:graphicData uri="http://schemas.openxmlformats.org/drawingml/2006/table">
            <a:tbl>
              <a:tblPr firstRow="1" firstCol="1" bandRow="1"/>
              <a:tblGrid>
                <a:gridCol w="2502725"/>
                <a:gridCol w="1753644"/>
                <a:gridCol w="249280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501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Medio Ambiente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dirty="0" smtClean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Respetar </a:t>
                      </a: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el medio ambiente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Aprender a gestionar los residuos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391006"/>
              </p:ext>
            </p:extLst>
          </p:nvPr>
        </p:nvGraphicFramePr>
        <p:xfrm>
          <a:off x="2715409" y="3246914"/>
          <a:ext cx="6737173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2502592"/>
                <a:gridCol w="1731989"/>
                <a:gridCol w="250259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ÁREA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GENERAL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 Light"/>
                          <a:ea typeface="Arial Unicode MS"/>
                        </a:rPr>
                        <a:t>OBJETIVO ESPECÍFICO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78E0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endParaRPr lang="es-ES_tradnl" sz="1400" dirty="0" smtClean="0">
                        <a:solidFill>
                          <a:srgbClr val="000000"/>
                        </a:solidFill>
                        <a:effectLst/>
                        <a:latin typeface="Calibri Light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dirty="0" smtClean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Medio </a:t>
                      </a: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cercano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s-ES_tradnl" sz="1400" b="0" kern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 Light"/>
                          <a:ea typeface="Times New Roman"/>
                        </a:rPr>
                        <a:t>Ser parte activa del barrio</a:t>
                      </a:r>
                      <a:endParaRPr lang="es-ES" sz="1400" b="1" kern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Conocer los problemas del barrio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</a:tabLs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Calibri Light"/>
                          <a:ea typeface="Arial Unicode MS"/>
                          <a:cs typeface="Arial Unicode MS"/>
                        </a:rPr>
                        <a:t>Actuar ante los problemas del barrio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Calibri Light"/>
                          <a:ea typeface="Arial Unicode MS"/>
                        </a:rPr>
                        <a:t>Mejorar la relación con la parroquia</a:t>
                      </a:r>
                      <a:endParaRPr lang="es-ES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1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3" r="8383" b="1163"/>
          <a:stretch/>
        </p:blipFill>
        <p:spPr>
          <a:xfrm>
            <a:off x="4643504" y="2455101"/>
            <a:ext cx="6710296" cy="3705366"/>
          </a:xfrm>
        </p:spPr>
      </p:pic>
      <p:sp>
        <p:nvSpPr>
          <p:cNvPr id="6" name="Rectángulo 5"/>
          <p:cNvSpPr/>
          <p:nvPr/>
        </p:nvSpPr>
        <p:spPr>
          <a:xfrm>
            <a:off x="0" y="12223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pic>
        <p:nvPicPr>
          <p:cNvPr id="7" name="6 Imagen" descr="Logo vectorizado transparente 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64319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424147" y="535463"/>
            <a:ext cx="75224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NORMATIVA DE GRUPO:</a:t>
            </a:r>
            <a:endParaRPr lang="es-ES_tradnl" sz="4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722334" y="2428145"/>
            <a:ext cx="36088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ASISTENCIA</a:t>
            </a:r>
          </a:p>
          <a:p>
            <a:r>
              <a:rPr lang="es-ES_tradnl" dirty="0" smtClean="0"/>
              <a:t>      &gt;50% para asistir a verano.</a:t>
            </a:r>
          </a:p>
          <a:p>
            <a:r>
              <a:rPr lang="es-ES_tradnl" dirty="0" smtClean="0"/>
              <a:t>      Larga lista de espera.</a:t>
            </a:r>
          </a:p>
          <a:p>
            <a:endParaRPr lang="es-ES_trad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PAGOS</a:t>
            </a:r>
          </a:p>
          <a:p>
            <a:r>
              <a:rPr lang="es-ES_tradnl" dirty="0" smtClean="0"/>
              <a:t>     Deberán hacerse en el tiempo    estipulado.</a:t>
            </a:r>
          </a:p>
          <a:p>
            <a:r>
              <a:rPr lang="es-ES_tradnl" dirty="0" smtClean="0"/>
              <a:t>     </a:t>
            </a:r>
          </a:p>
          <a:p>
            <a:r>
              <a:rPr lang="es-ES_tradnl" dirty="0"/>
              <a:t> </a:t>
            </a:r>
            <a:r>
              <a:rPr lang="es-ES_tradnl" dirty="0" smtClean="0"/>
              <a:t>    En caso de no acudir a la acampada/campamento, se devolverá el dinero proporcional no utilizado.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8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60704" y="1955007"/>
            <a:ext cx="10058400" cy="4753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2237941"/>
            <a:ext cx="6489714" cy="3943403"/>
          </a:xfrm>
          <a:solidFill>
            <a:schemeClr val="bg1">
              <a:lumMod val="85000"/>
            </a:schemeClr>
          </a:solidFill>
        </p:spPr>
      </p:pic>
      <p:sp>
        <p:nvSpPr>
          <p:cNvPr id="4" name="Rectángulo 3"/>
          <p:cNvSpPr/>
          <p:nvPr/>
        </p:nvSpPr>
        <p:spPr>
          <a:xfrm>
            <a:off x="0" y="12223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pic>
        <p:nvPicPr>
          <p:cNvPr id="5" name="6 Imagen" descr="Logo vectorizado transparente 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64319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840736" y="264319"/>
            <a:ext cx="8156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COMITÉ DE PADRES:</a:t>
            </a:r>
            <a:endParaRPr lang="es-ES_tradnl" sz="5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197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043590"/>
            <a:ext cx="5742432" cy="4208194"/>
          </a:xfrm>
        </p:spPr>
      </p:pic>
      <p:sp>
        <p:nvSpPr>
          <p:cNvPr id="4" name="Rectángulo 3"/>
          <p:cNvSpPr/>
          <p:nvPr/>
        </p:nvSpPr>
        <p:spPr>
          <a:xfrm>
            <a:off x="0" y="12223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pic>
        <p:nvPicPr>
          <p:cNvPr id="5" name="6 Imagen" descr="Logo vectorizado transparente 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64319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743200" y="264319"/>
            <a:ext cx="7680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PRIMERA REUNIÓN:</a:t>
            </a:r>
            <a:endParaRPr lang="es-ES_tradnl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6681216" y="2377440"/>
            <a:ext cx="4779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dirty="0" smtClean="0">
                <a:solidFill>
                  <a:srgbClr val="8D78E0"/>
                </a:solidFill>
              </a:rPr>
              <a:t>Sábado 15 de octubre </a:t>
            </a:r>
          </a:p>
          <a:p>
            <a:pPr algn="ctr"/>
            <a:endParaRPr lang="es-ES_tradnl" sz="4800" dirty="0">
              <a:solidFill>
                <a:srgbClr val="8D78E0"/>
              </a:solidFill>
            </a:endParaRPr>
          </a:p>
          <a:p>
            <a:pPr algn="ctr"/>
            <a:r>
              <a:rPr lang="es-ES_tradnl" sz="4800" dirty="0" smtClean="0">
                <a:solidFill>
                  <a:srgbClr val="8D78E0"/>
                </a:solidFill>
              </a:rPr>
              <a:t>(11</a:t>
            </a:r>
            <a:r>
              <a:rPr lang="es-ES_tradnl" sz="4800" dirty="0" smtClean="0">
                <a:solidFill>
                  <a:srgbClr val="8D78E0"/>
                </a:solidFill>
                <a:sym typeface="Wingdings"/>
              </a:rPr>
              <a:t>:00)</a:t>
            </a:r>
            <a:endParaRPr lang="es-ES_tradnl" sz="4800" dirty="0">
              <a:solidFill>
                <a:srgbClr val="8D78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3" y="2256928"/>
            <a:ext cx="3839071" cy="3839071"/>
          </a:xfrm>
        </p:spPr>
      </p:pic>
      <p:sp>
        <p:nvSpPr>
          <p:cNvPr id="4" name="Rectángulo 3"/>
          <p:cNvSpPr/>
          <p:nvPr/>
        </p:nvSpPr>
        <p:spPr>
          <a:xfrm>
            <a:off x="0" y="12223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pic>
        <p:nvPicPr>
          <p:cNvPr id="5" name="6 Imagen" descr="Logo vectorizado transparente 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64319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987040" y="566241"/>
            <a:ext cx="8717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ACAMPADA DE INAUGURACIÓN:</a:t>
            </a:r>
            <a:endParaRPr lang="es-ES_tradnl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291328" y="2926080"/>
            <a:ext cx="6241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sz="3600" dirty="0" smtClean="0">
                <a:solidFill>
                  <a:srgbClr val="8D78E0"/>
                </a:solidFill>
              </a:rPr>
              <a:t>SITIO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3600" dirty="0" smtClean="0">
                <a:solidFill>
                  <a:srgbClr val="8D78E0"/>
                </a:solidFill>
              </a:rPr>
              <a:t>HORARIOS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3600" dirty="0" smtClean="0">
                <a:solidFill>
                  <a:srgbClr val="8D78E0"/>
                </a:solidFill>
              </a:rPr>
              <a:t>COMIDA/ DÍA DE PADRES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3600" dirty="0" smtClean="0">
                <a:solidFill>
                  <a:srgbClr val="8D78E0"/>
                </a:solidFill>
              </a:rPr>
              <a:t>PRESUPUESTO/ DÍAS DE PAGO</a:t>
            </a:r>
            <a:endParaRPr lang="es-ES_tradnl" sz="3600" dirty="0">
              <a:solidFill>
                <a:srgbClr val="8D78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0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035040" cy="4461434"/>
          </a:xfrm>
        </p:spPr>
      </p:pic>
      <p:sp>
        <p:nvSpPr>
          <p:cNvPr id="4" name="Rectángulo 3"/>
          <p:cNvSpPr/>
          <p:nvPr/>
        </p:nvSpPr>
        <p:spPr>
          <a:xfrm>
            <a:off x="-12004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773936" y="597019"/>
            <a:ext cx="8644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PUEBLA DE CAZALLA-PARQUE DEL CORDOBÉS:</a:t>
            </a:r>
            <a:endParaRPr lang="es-ES_tradnl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60" y="2545079"/>
            <a:ext cx="6486633" cy="43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84192" y="2218943"/>
            <a:ext cx="6769608" cy="3958019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-24008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PRESUPUESTO: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70560" y="2055813"/>
            <a:ext cx="10850880" cy="44256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2404998" y="2390285"/>
            <a:ext cx="77285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rgbClr val="8D78E0"/>
                </a:solidFill>
              </a:rPr>
              <a:t>16€ / </a:t>
            </a:r>
            <a:r>
              <a:rPr lang="es-ES_tradnl" sz="4000" b="1" dirty="0" smtClean="0">
                <a:solidFill>
                  <a:srgbClr val="8D78E0"/>
                </a:solidFill>
              </a:rPr>
              <a:t>NIÑO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(En caso de ser familia numerosa, más de 3 miembros en el grupo,  </a:t>
            </a:r>
            <a:r>
              <a:rPr lang="es-ES_tradnl" sz="2000" b="1" dirty="0" smtClean="0">
                <a:solidFill>
                  <a:srgbClr val="8D78E0"/>
                </a:solidFill>
              </a:rPr>
              <a:t>12€</a:t>
            </a:r>
            <a:r>
              <a:rPr lang="es-ES_tradnl" sz="2000" dirty="0" smtClean="0">
                <a:solidFill>
                  <a:srgbClr val="8D78E0"/>
                </a:solidFill>
              </a:rPr>
              <a:t>)</a:t>
            </a:r>
            <a:endParaRPr lang="es-ES_tradnl" sz="2000" dirty="0">
              <a:solidFill>
                <a:srgbClr val="8D78E0"/>
              </a:solidFill>
            </a:endParaRPr>
          </a:p>
          <a:p>
            <a:pPr algn="ctr"/>
            <a:endParaRPr lang="es-ES_tradnl" sz="2000" dirty="0">
              <a:solidFill>
                <a:srgbClr val="8D78E0"/>
              </a:solidFill>
            </a:endParaRPr>
          </a:p>
          <a:p>
            <a:pPr algn="ctr"/>
            <a:endParaRPr lang="es-ES_tradnl" sz="2000" dirty="0">
              <a:solidFill>
                <a:srgbClr val="8D78E0"/>
              </a:solidFill>
            </a:endParaRPr>
          </a:p>
          <a:p>
            <a:r>
              <a:rPr lang="es-ES_tradnl" sz="2000" b="1" i="1" u="sng" dirty="0">
                <a:solidFill>
                  <a:srgbClr val="8D78E0"/>
                </a:solidFill>
              </a:rPr>
              <a:t>ULTIMO DÍA DE PAGO:</a:t>
            </a:r>
            <a:r>
              <a:rPr lang="es-ES_tradnl" sz="2000" dirty="0">
                <a:solidFill>
                  <a:srgbClr val="8D78E0"/>
                </a:solidFill>
              </a:rPr>
              <a:t> Miércoles 19 de Octubre</a:t>
            </a:r>
          </a:p>
          <a:p>
            <a:endParaRPr lang="es-ES_tradnl" sz="2000" b="1" i="1" u="sng" dirty="0">
              <a:solidFill>
                <a:srgbClr val="8D78E0"/>
              </a:solidFill>
            </a:endParaRPr>
          </a:p>
          <a:p>
            <a:r>
              <a:rPr lang="es-ES_tradnl" sz="2000" dirty="0">
                <a:solidFill>
                  <a:srgbClr val="8D78E0"/>
                </a:solidFill>
              </a:rPr>
              <a:t>**SI SE PAGA POR </a:t>
            </a:r>
            <a:r>
              <a:rPr lang="es-ES_tradnl" sz="2000" dirty="0" smtClean="0">
                <a:solidFill>
                  <a:srgbClr val="8D78E0"/>
                </a:solidFill>
              </a:rPr>
              <a:t>TRASFERENCIA </a:t>
            </a:r>
            <a:r>
              <a:rPr lang="es-ES_tradnl" sz="2000" dirty="0">
                <a:solidFill>
                  <a:srgbClr val="8D78E0"/>
                </a:solidFill>
              </a:rPr>
              <a:t>BANCARIA SE DEBERÁ AVISAR AL GRUPO O A TESORERÍA MEDIANTE UN CORREO.</a:t>
            </a:r>
          </a:p>
          <a:p>
            <a:endParaRPr lang="es-ES_tradnl" sz="2000" dirty="0"/>
          </a:p>
        </p:txBody>
      </p:sp>
      <p:sp>
        <p:nvSpPr>
          <p:cNvPr id="8" name="Rectángulo 7"/>
          <p:cNvSpPr/>
          <p:nvPr/>
        </p:nvSpPr>
        <p:spPr>
          <a:xfrm>
            <a:off x="1158427" y="6056435"/>
            <a:ext cx="9851136" cy="65836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 smtClean="0"/>
              <a:t>Banco Sabadell nº ES69 0081-0288-77-0001309431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7548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1690687"/>
            <a:ext cx="6632448" cy="4974336"/>
          </a:xfrm>
        </p:spPr>
      </p:pic>
      <p:sp>
        <p:nvSpPr>
          <p:cNvPr id="4" name="Rectángulo 3"/>
          <p:cNvSpPr/>
          <p:nvPr/>
        </p:nvSpPr>
        <p:spPr>
          <a:xfrm>
            <a:off x="-12004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169664" y="504686"/>
            <a:ext cx="70469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WAINGUNGA:</a:t>
            </a:r>
            <a:endParaRPr lang="es-ES_tradnl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46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-24008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PRESUPUESTO:</a:t>
            </a:r>
            <a:endParaRPr lang="es-ES_tradnl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58368" y="1853184"/>
            <a:ext cx="10850880" cy="44256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1461537" y="1980930"/>
            <a:ext cx="9342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8D78E0"/>
                </a:solidFill>
              </a:rPr>
              <a:t>21€ / NIÑO</a:t>
            </a:r>
          </a:p>
          <a:p>
            <a:pPr algn="ctr"/>
            <a:endParaRPr lang="es-ES_tradnl" sz="2800" dirty="0" smtClean="0">
              <a:solidFill>
                <a:srgbClr val="8D78E0"/>
              </a:solidFill>
            </a:endParaRPr>
          </a:p>
          <a:p>
            <a:pPr algn="ctr"/>
            <a:r>
              <a:rPr lang="es-ES_tradnl" sz="2400" dirty="0">
                <a:solidFill>
                  <a:srgbClr val="8D78E0"/>
                </a:solidFill>
              </a:rPr>
              <a:t>(En caso de ser familia numerosa, </a:t>
            </a:r>
            <a:r>
              <a:rPr lang="es-ES_tradnl" sz="2400" dirty="0" smtClean="0">
                <a:solidFill>
                  <a:srgbClr val="8D78E0"/>
                </a:solidFill>
              </a:rPr>
              <a:t>más </a:t>
            </a:r>
            <a:r>
              <a:rPr lang="es-ES_tradnl" sz="2400" dirty="0">
                <a:solidFill>
                  <a:srgbClr val="8D78E0"/>
                </a:solidFill>
              </a:rPr>
              <a:t>de 3 </a:t>
            </a:r>
            <a:r>
              <a:rPr lang="es-ES_tradnl" sz="2400" dirty="0" smtClean="0">
                <a:solidFill>
                  <a:srgbClr val="8D78E0"/>
                </a:solidFill>
              </a:rPr>
              <a:t>miembros en el grupo, </a:t>
            </a:r>
            <a:r>
              <a:rPr lang="es-ES_tradnl" sz="2400" b="1" dirty="0" smtClean="0">
                <a:solidFill>
                  <a:srgbClr val="8D78E0"/>
                </a:solidFill>
              </a:rPr>
              <a:t>17€</a:t>
            </a:r>
            <a:r>
              <a:rPr lang="es-ES_tradnl" sz="2400" dirty="0" smtClean="0">
                <a:solidFill>
                  <a:srgbClr val="8D78E0"/>
                </a:solidFill>
              </a:rPr>
              <a:t>)</a:t>
            </a:r>
          </a:p>
          <a:p>
            <a:pPr algn="ctr"/>
            <a:endParaRPr lang="es-ES_tradnl" sz="2400" dirty="0" smtClean="0">
              <a:solidFill>
                <a:srgbClr val="8D78E0"/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es-ES_tradnl" sz="2400" b="1" dirty="0" smtClean="0">
                <a:solidFill>
                  <a:srgbClr val="8D78E0"/>
                </a:solidFill>
              </a:rPr>
              <a:t>+ 3€ por padre</a:t>
            </a:r>
            <a:r>
              <a:rPr lang="es-ES_tradnl" sz="2400" dirty="0" smtClean="0">
                <a:solidFill>
                  <a:srgbClr val="8D78E0"/>
                </a:solidFill>
              </a:rPr>
              <a:t>.</a:t>
            </a:r>
            <a:endParaRPr lang="es-ES_tradnl" sz="2400" dirty="0">
              <a:solidFill>
                <a:srgbClr val="8D78E0"/>
              </a:solidFill>
            </a:endParaRPr>
          </a:p>
          <a:p>
            <a:pPr algn="ctr"/>
            <a:endParaRPr lang="es-ES_tradnl" sz="2400" dirty="0" smtClean="0">
              <a:solidFill>
                <a:srgbClr val="8D78E0"/>
              </a:solidFill>
            </a:endParaRPr>
          </a:p>
          <a:p>
            <a:r>
              <a:rPr lang="es-ES_tradnl" sz="2400" b="1" i="1" u="sng" dirty="0" smtClean="0">
                <a:solidFill>
                  <a:srgbClr val="8D78E0"/>
                </a:solidFill>
              </a:rPr>
              <a:t>ULTIMO DÍA DE PAGO:</a:t>
            </a:r>
            <a:r>
              <a:rPr lang="es-ES_tradnl" sz="2400" dirty="0" smtClean="0">
                <a:solidFill>
                  <a:srgbClr val="8D78E0"/>
                </a:solidFill>
              </a:rPr>
              <a:t> Miércoles 19 de Octubre</a:t>
            </a:r>
          </a:p>
          <a:p>
            <a:endParaRPr lang="es-ES_tradnl" sz="2400" b="1" i="1" u="sng" dirty="0">
              <a:solidFill>
                <a:srgbClr val="8D78E0"/>
              </a:solidFill>
            </a:endParaRPr>
          </a:p>
          <a:p>
            <a:r>
              <a:rPr lang="es-ES_tradnl" sz="2400" dirty="0" smtClean="0">
                <a:solidFill>
                  <a:srgbClr val="8D78E0"/>
                </a:solidFill>
              </a:rPr>
              <a:t>**SI SE PAGA POR TRASFERENCIA BANCARIA SE DEBERÁ AVISAR AL GRUPO O A TESORERÍA MEDIANTE UN CORREO.</a:t>
            </a:r>
            <a:endParaRPr lang="es-ES_tradnl" sz="2800" dirty="0">
              <a:solidFill>
                <a:srgbClr val="8D78E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07008" y="5949696"/>
            <a:ext cx="9851136" cy="65836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 smtClean="0"/>
              <a:t>Banco Sabadell nº ES69 0081-0288-77-0001309431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6262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7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092048" y="167624"/>
            <a:ext cx="73677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ORDEN DEL DÍA:</a:t>
            </a:r>
            <a:endParaRPr lang="es-ES_tradnl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504">
            <a:off x="1421112" y="444440"/>
            <a:ext cx="9838385" cy="5935275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 rot="21400087">
            <a:off x="3603899" y="1004936"/>
            <a:ext cx="68122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7030A0"/>
                </a:solidFill>
              </a:rPr>
              <a:t>1-ROS (Rezo de la oración scout).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2-Presentación del nuevo Kraal.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3- Planificación.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4- Normativa de grupo.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5- Comité </a:t>
            </a:r>
            <a:r>
              <a:rPr lang="es-ES_tradnl" sz="3200" dirty="0">
                <a:solidFill>
                  <a:srgbClr val="7030A0"/>
                </a:solidFill>
              </a:rPr>
              <a:t>de padres.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6- Primera reunión.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7-Acampada de inauguración.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8- Tesorería.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9- RR&amp;PP.</a:t>
            </a:r>
          </a:p>
          <a:p>
            <a:r>
              <a:rPr lang="es-ES_tradnl" sz="3200" dirty="0" smtClean="0">
                <a:solidFill>
                  <a:srgbClr val="7030A0"/>
                </a:solidFill>
              </a:rPr>
              <a:t>10- Reunión por ramas.</a:t>
            </a:r>
            <a:endParaRPr lang="es-ES_tradnl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0" y="12223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pic>
        <p:nvPicPr>
          <p:cNvPr id="5" name="6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64319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64736" y="534401"/>
            <a:ext cx="7729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TESORERÍA:</a:t>
            </a:r>
            <a:endParaRPr lang="es-ES_tradnl" sz="48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pic>
        <p:nvPicPr>
          <p:cNvPr id="7" name="14 Imagen" descr="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9" y="2055813"/>
            <a:ext cx="3209544" cy="383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828032" y="3024672"/>
            <a:ext cx="7266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/>
              <a:t>Alejandro Jiménez</a:t>
            </a:r>
          </a:p>
          <a:p>
            <a:endParaRPr lang="es-ES_tradnl" sz="3600" dirty="0" smtClean="0"/>
          </a:p>
          <a:p>
            <a:r>
              <a:rPr lang="es-ES_tradnl" sz="3600" dirty="0" smtClean="0">
                <a:solidFill>
                  <a:srgbClr val="8D78E0"/>
                </a:solidFill>
              </a:rPr>
              <a:t>Email: </a:t>
            </a:r>
            <a:r>
              <a:rPr lang="es-ES_tradnl" sz="3600" dirty="0" smtClean="0">
                <a:hlinkClick r:id="rId5"/>
              </a:rPr>
              <a:t>ajprobotico@gmail.com</a:t>
            </a:r>
            <a:endParaRPr lang="es-ES_tradnl" sz="3600" dirty="0" smtClean="0"/>
          </a:p>
          <a:p>
            <a:endParaRPr lang="es-ES_tradnl" sz="3600" dirty="0" smtClean="0"/>
          </a:p>
          <a:p>
            <a:r>
              <a:rPr lang="es-ES_tradnl" sz="3600" dirty="0" smtClean="0">
                <a:solidFill>
                  <a:srgbClr val="8D78E0"/>
                </a:solidFill>
              </a:rPr>
              <a:t>Número teléfono móvil: </a:t>
            </a:r>
            <a:r>
              <a:rPr lang="es-ES_tradnl" sz="3600" dirty="0" smtClean="0"/>
              <a:t>675 14 61 17</a:t>
            </a:r>
            <a:endParaRPr lang="es-ES_tradnl" sz="3600" dirty="0">
              <a:solidFill>
                <a:srgbClr val="8D78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1" y="1862200"/>
            <a:ext cx="6374616" cy="4754402"/>
          </a:xfrm>
        </p:spPr>
      </p:pic>
      <p:sp>
        <p:nvSpPr>
          <p:cNvPr id="4" name="Rectángulo 3"/>
          <p:cNvSpPr/>
          <p:nvPr/>
        </p:nvSpPr>
        <p:spPr>
          <a:xfrm>
            <a:off x="-24008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COMIDA/DÍA DE PADRES:</a:t>
            </a:r>
            <a:endParaRPr lang="es-ES_tradnl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69814" y="2200403"/>
            <a:ext cx="4242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Voluntarios para la compra:</a:t>
            </a:r>
          </a:p>
          <a:p>
            <a:pPr marL="457200" indent="-457200">
              <a:buFontTx/>
              <a:buChar char="-"/>
            </a:pPr>
            <a:r>
              <a:rPr lang="es-ES_tradnl" sz="2800" dirty="0" smtClean="0"/>
              <a:t>Comida</a:t>
            </a:r>
          </a:p>
          <a:p>
            <a:pPr marL="457200" indent="-457200">
              <a:buFontTx/>
              <a:buChar char="-"/>
            </a:pPr>
            <a:r>
              <a:rPr lang="es-ES_tradnl" sz="2800" dirty="0" smtClean="0"/>
              <a:t>Bebida</a:t>
            </a:r>
          </a:p>
          <a:p>
            <a:pPr marL="457200" indent="-457200">
              <a:buFontTx/>
              <a:buChar char="-"/>
            </a:pPr>
            <a:r>
              <a:rPr lang="es-ES_tradnl" sz="2800" dirty="0" smtClean="0"/>
              <a:t>Utensilios</a:t>
            </a:r>
          </a:p>
          <a:p>
            <a:endParaRPr lang="es-ES_tradnl" sz="2800" dirty="0"/>
          </a:p>
          <a:p>
            <a:r>
              <a:rPr lang="es-ES_tradnl" sz="2800" dirty="0" smtClean="0"/>
              <a:t>*Aportación de un plato de comida</a:t>
            </a:r>
          </a:p>
          <a:p>
            <a:r>
              <a:rPr lang="es-ES_tradnl" sz="2800" dirty="0" smtClean="0"/>
              <a:t>* Concurso de postres</a:t>
            </a:r>
          </a:p>
          <a:p>
            <a:r>
              <a:rPr lang="es-ES_tradnl" sz="2800" dirty="0" smtClean="0"/>
              <a:t>*Vuelta coche/ autobús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6733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77348"/>
            <a:ext cx="11780728" cy="1325563"/>
          </a:xfrm>
        </p:spPr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000989"/>
            <a:ext cx="10515600" cy="4224446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 smtClean="0">
                <a:solidFill>
                  <a:prstClr val="black"/>
                </a:solidFill>
              </a:rPr>
              <a:t> Saco</a:t>
            </a:r>
            <a:endParaRPr lang="es-ES" sz="26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Aislante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</a:t>
            </a:r>
            <a:r>
              <a:rPr lang="es-ES" sz="2600" b="1" dirty="0" smtClean="0">
                <a:solidFill>
                  <a:prstClr val="black"/>
                </a:solidFill>
              </a:rPr>
              <a:t>Mochila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 smtClean="0">
                <a:solidFill>
                  <a:prstClr val="black"/>
                </a:solidFill>
              </a:rPr>
              <a:t> Linterna</a:t>
            </a:r>
            <a:endParaRPr lang="es-ES" sz="26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</a:t>
            </a:r>
            <a:r>
              <a:rPr lang="es-ES" sz="2600" b="1" dirty="0">
                <a:solidFill>
                  <a:srgbClr val="0000CC"/>
                </a:solidFill>
              </a:rPr>
              <a:t>Camisa y pañoleta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Comida (2 desayunos, </a:t>
            </a:r>
            <a:r>
              <a:rPr lang="es-ES" sz="2600" b="1" dirty="0" smtClean="0">
                <a:solidFill>
                  <a:prstClr val="black"/>
                </a:solidFill>
              </a:rPr>
              <a:t>1 almuerzo, 1 </a:t>
            </a:r>
            <a:r>
              <a:rPr lang="es-ES" sz="2600" b="1" dirty="0">
                <a:solidFill>
                  <a:prstClr val="black"/>
                </a:solidFill>
              </a:rPr>
              <a:t>meriendas, </a:t>
            </a:r>
            <a:r>
              <a:rPr lang="es-ES" sz="2600" b="1" dirty="0" smtClean="0">
                <a:solidFill>
                  <a:prstClr val="black"/>
                </a:solidFill>
              </a:rPr>
              <a:t>1 cena) (</a:t>
            </a:r>
            <a:r>
              <a:rPr lang="es-ES" sz="2600" b="1" dirty="0">
                <a:solidFill>
                  <a:prstClr val="black"/>
                </a:solidFill>
              </a:rPr>
              <a:t>no bebidas carbónicas)</a:t>
            </a:r>
            <a:endParaRPr lang="es-ES" sz="2600" b="1" dirty="0">
              <a:solidFill>
                <a:srgbClr val="C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Bolsa de aseo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Una muda de repuesto (y abrigo)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Autorización firmada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s-ES" sz="2600" b="1" dirty="0">
                <a:solidFill>
                  <a:prstClr val="black"/>
                </a:solidFill>
              </a:rPr>
              <a:t> Tarjeta sanitaria original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0" y="12223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439960" y="586583"/>
            <a:ext cx="533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/>
                </a:solidFill>
              </a:rPr>
              <a:t>¿Qué me llevo?</a:t>
            </a:r>
            <a:endParaRPr lang="es-E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08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6400" y="223109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dirty="0" smtClean="0"/>
              <a:t>22 y 23 de octubre</a:t>
            </a:r>
          </a:p>
          <a:p>
            <a:pPr marL="0" indent="0" algn="ctr">
              <a:buNone/>
            </a:pPr>
            <a:endParaRPr lang="es-ES_tradnl" dirty="0"/>
          </a:p>
          <a:p>
            <a:pPr marL="0" indent="0" algn="ctr">
              <a:buNone/>
            </a:pPr>
            <a:r>
              <a:rPr lang="es-ES_tradnl" b="1" dirty="0" smtClean="0"/>
              <a:t>SALIDA: </a:t>
            </a:r>
            <a:r>
              <a:rPr lang="es-ES_tradnl" dirty="0" smtClean="0"/>
              <a:t>Sábado22 ,</a:t>
            </a:r>
            <a:r>
              <a:rPr lang="es-ES_tradnl" dirty="0" smtClean="0">
                <a:solidFill>
                  <a:srgbClr val="8D78E0"/>
                </a:solidFill>
              </a:rPr>
              <a:t>(8:30)</a:t>
            </a:r>
            <a:endParaRPr lang="es-ES_tradnl" dirty="0" smtClean="0"/>
          </a:p>
          <a:p>
            <a:pPr marL="0" indent="0" algn="ctr">
              <a:buNone/>
            </a:pPr>
            <a:r>
              <a:rPr lang="es-ES_tradnl" dirty="0" smtClean="0"/>
              <a:t>Esquina C/ Greco con Cruzcampo</a:t>
            </a:r>
          </a:p>
          <a:p>
            <a:pPr marL="0" indent="0" algn="ctr">
              <a:buNone/>
            </a:pPr>
            <a:r>
              <a:rPr lang="es-ES_tradnl" b="1" dirty="0" smtClean="0"/>
              <a:t>LLEGADA:</a:t>
            </a:r>
            <a:r>
              <a:rPr lang="es-ES_tradnl" dirty="0" smtClean="0"/>
              <a:t> Domingo 23,</a:t>
            </a:r>
            <a:r>
              <a:rPr lang="es-ES_tradnl" dirty="0" smtClean="0">
                <a:solidFill>
                  <a:srgbClr val="8D78E0"/>
                </a:solidFill>
              </a:rPr>
              <a:t> (19:00)</a:t>
            </a:r>
            <a:endParaRPr lang="es-ES_tradnl" dirty="0" smtClean="0"/>
          </a:p>
          <a:p>
            <a:pPr marL="0" indent="0" algn="ctr">
              <a:buNone/>
            </a:pPr>
            <a:r>
              <a:rPr lang="es-ES_tradnl" dirty="0" smtClean="0"/>
              <a:t>Esquina C/ Greco con </a:t>
            </a:r>
            <a:r>
              <a:rPr lang="es-ES_tradnl" dirty="0" err="1" smtClean="0"/>
              <a:t>Cruzcampo</a:t>
            </a:r>
            <a:endParaRPr lang="es-ES_tradnl" dirty="0" smtClean="0"/>
          </a:p>
          <a:p>
            <a:pPr marL="0" indent="0" algn="ctr">
              <a:buNone/>
            </a:pPr>
            <a:endParaRPr lang="es-ES_tradnl" dirty="0"/>
          </a:p>
          <a:p>
            <a:pPr marL="0" indent="0" algn="ctr">
              <a:buNone/>
            </a:pPr>
            <a:r>
              <a:rPr lang="es-ES_tradnl" b="1" dirty="0" smtClean="0"/>
              <a:t>LLEGADA PADRES Y ANTIGUOS</a:t>
            </a:r>
            <a:r>
              <a:rPr lang="es-ES_tradnl" dirty="0" smtClean="0"/>
              <a:t>: Domingo 23, (12.30)</a:t>
            </a:r>
          </a:p>
          <a:p>
            <a:pPr marL="0" indent="0" algn="ctr">
              <a:buNone/>
            </a:pPr>
            <a:r>
              <a:rPr lang="es-ES_tradnl" dirty="0" smtClean="0"/>
              <a:t>- Los padres con hielo/bebidas antes -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169664" y="365125"/>
            <a:ext cx="6352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HORARIO:</a:t>
            </a:r>
            <a:endParaRPr lang="es-ES_tradnl" sz="6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2" y="2356438"/>
            <a:ext cx="2679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7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Imagen" descr="Logo vectorizado transparente blan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298" y="-64072"/>
            <a:ext cx="9033481" cy="638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799795" y="650236"/>
            <a:ext cx="739220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RUEGOS Y PREGUNTAS</a:t>
            </a:r>
            <a:endParaRPr lang="es-E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992" y="3130376"/>
            <a:ext cx="5689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7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60" y="-113355"/>
            <a:ext cx="10058400" cy="711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68669" y="5060515"/>
            <a:ext cx="593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/>
              <a:t>REUNIÓN POR RAMAS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969409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216008" cy="1690688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6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285556" y="503039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REZO DE LA ORACIÓN SCOUT:</a:t>
            </a:r>
            <a:endParaRPr lang="es-ES_tradnl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_tradnl" dirty="0"/>
          </a:p>
        </p:txBody>
      </p:sp>
      <p:pic>
        <p:nvPicPr>
          <p:cNvPr id="4" name="6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64319"/>
            <a:ext cx="166707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87681" y="1955007"/>
            <a:ext cx="11027476" cy="4518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Señor </a:t>
            </a:r>
            <a:r>
              <a:rPr lang="es-ES_tradnl" sz="2800" dirty="0">
                <a:solidFill>
                  <a:srgbClr val="7030A0"/>
                </a:solidFill>
              </a:rPr>
              <a:t>J</a:t>
            </a:r>
            <a:r>
              <a:rPr lang="es-ES_tradnl" sz="2800" dirty="0" smtClean="0">
                <a:solidFill>
                  <a:srgbClr val="7030A0"/>
                </a:solidFill>
              </a:rPr>
              <a:t>esús,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Enséñame a ser generoso,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A servirte como tu mereces,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A dar sin medida, 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A combatir sin temor a mis heridas,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A trabajar sin descanso,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Y a saber agotarme sin esperar otra recompensa</a:t>
            </a: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Que la de saber que he cumplido tu santa voluntad</a:t>
            </a:r>
          </a:p>
          <a:p>
            <a:pPr algn="ctr"/>
            <a:endParaRPr lang="es-ES_tradnl" sz="2800" dirty="0">
              <a:solidFill>
                <a:srgbClr val="7030A0"/>
              </a:solidFill>
            </a:endParaRPr>
          </a:p>
          <a:p>
            <a:pPr algn="ctr"/>
            <a:r>
              <a:rPr lang="es-ES_tradnl" sz="2800" dirty="0" smtClean="0">
                <a:solidFill>
                  <a:srgbClr val="7030A0"/>
                </a:solidFill>
              </a:rPr>
              <a:t>Virgen de Guadalupe, ruega por nosotros.</a:t>
            </a:r>
            <a:endParaRPr lang="es-ES_tradnl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2655518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338"/>
            <a:ext cx="3738568" cy="3567662"/>
          </a:xfrm>
        </p:spPr>
      </p:pic>
      <p:pic>
        <p:nvPicPr>
          <p:cNvPr id="5" name="12 Imagen" descr="Logo vectorizado transparente 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7" y="446881"/>
            <a:ext cx="1643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69100" y="1702886"/>
            <a:ext cx="2317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CASTORES</a:t>
            </a:r>
          </a:p>
        </p:txBody>
      </p:sp>
      <p:pic>
        <p:nvPicPr>
          <p:cNvPr id="9" name="Picture 2" descr="C:\Users\Marina\Downloads\Las nuevas\Las nuevas\DSC_0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9"/>
          <a:stretch>
            <a:fillRect/>
          </a:stretch>
        </p:blipFill>
        <p:spPr bwMode="auto">
          <a:xfrm>
            <a:off x="3670118" y="400845"/>
            <a:ext cx="14827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4 Imagen" descr="va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09" y="373432"/>
            <a:ext cx="14605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4 Imagen" descr="migu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620" y="400845"/>
            <a:ext cx="150018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Marina\Downloads\Las nuevas\Las nuevas\DSC_01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 bwMode="auto">
          <a:xfrm>
            <a:off x="5206809" y="2918564"/>
            <a:ext cx="1514998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l="48026" r="8470" b="32781"/>
          <a:stretch/>
        </p:blipFill>
        <p:spPr>
          <a:xfrm>
            <a:off x="8285069" y="2993159"/>
            <a:ext cx="1460500" cy="232886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424309" y="2582205"/>
            <a:ext cx="18319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5C2F81"/>
                </a:solidFill>
              </a:rPr>
              <a:t>Mª Carmen</a:t>
            </a:r>
          </a:p>
          <a:p>
            <a:pPr algn="ctr"/>
            <a:r>
              <a:rPr lang="es-ES_tradnl" sz="2000" b="1" dirty="0" smtClean="0">
                <a:solidFill>
                  <a:srgbClr val="5C2F81"/>
                </a:solidFill>
              </a:rPr>
              <a:t>(</a:t>
            </a:r>
            <a:r>
              <a:rPr lang="es-ES_tradnl" sz="2000" b="1" dirty="0" err="1" smtClean="0">
                <a:solidFill>
                  <a:srgbClr val="5C2F81"/>
                </a:solidFill>
              </a:rPr>
              <a:t>Keeo</a:t>
            </a:r>
            <a:r>
              <a:rPr lang="es-ES_tradnl" sz="2000" b="1" dirty="0" smtClean="0">
                <a:solidFill>
                  <a:srgbClr val="5C2F81"/>
                </a:solidFill>
              </a:rPr>
              <a:t>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JEFATURA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3ºaño</a:t>
            </a:r>
          </a:p>
          <a:p>
            <a:pPr algn="ctr"/>
            <a:r>
              <a:rPr lang="es-ES_tradnl" dirty="0" smtClean="0"/>
              <a:t>RU en formación</a:t>
            </a:r>
          </a:p>
          <a:p>
            <a:pPr algn="ctr"/>
            <a:endParaRPr lang="es-ES_tradnl" dirty="0">
              <a:solidFill>
                <a:srgbClr val="8D78E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13445" y="2586913"/>
            <a:ext cx="16159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Vane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</a:t>
            </a:r>
            <a:r>
              <a:rPr lang="es-ES_tradnl" b="1" dirty="0" err="1" smtClean="0">
                <a:solidFill>
                  <a:srgbClr val="5C2F81"/>
                </a:solidFill>
              </a:rPr>
              <a:t>Malak</a:t>
            </a:r>
            <a:r>
              <a:rPr lang="es-ES_tradnl" b="1" dirty="0" smtClean="0">
                <a:solidFill>
                  <a:srgbClr val="5C2F81"/>
                </a:solidFill>
              </a:rPr>
              <a:t>)</a:t>
            </a:r>
          </a:p>
          <a:p>
            <a:pPr algn="ctr"/>
            <a:r>
              <a:rPr lang="es-ES_tradnl" sz="1600" dirty="0" smtClean="0">
                <a:solidFill>
                  <a:srgbClr val="8D78E0"/>
                </a:solidFill>
              </a:rPr>
              <a:t>SUBVENCIONES Y A.KRAAL</a:t>
            </a:r>
          </a:p>
          <a:p>
            <a:pPr algn="ctr"/>
            <a:r>
              <a:rPr lang="es-ES_tradnl" sz="1600" dirty="0" smtClean="0">
                <a:solidFill>
                  <a:srgbClr val="8D78E0"/>
                </a:solidFill>
              </a:rPr>
              <a:t>2ºaño</a:t>
            </a:r>
          </a:p>
          <a:p>
            <a:pPr algn="ctr"/>
            <a:endParaRPr lang="es-ES_tradnl" b="1" dirty="0" smtClean="0">
              <a:solidFill>
                <a:srgbClr val="5C2F81"/>
              </a:solidFill>
            </a:endParaRPr>
          </a:p>
          <a:p>
            <a:pPr algn="ctr"/>
            <a:endParaRPr lang="es-ES_tradnl" b="1" dirty="0" smtClean="0">
              <a:solidFill>
                <a:srgbClr val="5C2F81"/>
              </a:solidFill>
            </a:endParaRPr>
          </a:p>
          <a:p>
            <a:endParaRPr lang="es-ES_tradn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522620" y="2780778"/>
            <a:ext cx="2076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Miguel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(Burbuja)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JEFATURA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5º año</a:t>
            </a:r>
          </a:p>
          <a:p>
            <a:pPr algn="ctr"/>
            <a:r>
              <a:rPr lang="es-ES_tradnl" dirty="0"/>
              <a:t>M</a:t>
            </a:r>
            <a:r>
              <a:rPr lang="es-ES_tradnl" dirty="0" smtClean="0"/>
              <a:t>TL</a:t>
            </a:r>
          </a:p>
          <a:p>
            <a:pPr algn="ctr"/>
            <a:endParaRPr lang="es-ES_tradnl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759913" y="5340522"/>
            <a:ext cx="2328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Carolina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</a:t>
            </a:r>
            <a:r>
              <a:rPr lang="es-ES_tradnl" b="1" dirty="0">
                <a:solidFill>
                  <a:srgbClr val="5C2F81"/>
                </a:solidFill>
              </a:rPr>
              <a:t>G</a:t>
            </a:r>
            <a:r>
              <a:rPr lang="es-ES_tradnl" b="1" dirty="0" smtClean="0">
                <a:solidFill>
                  <a:srgbClr val="5C2F81"/>
                </a:solidFill>
              </a:rPr>
              <a:t>ran castor marrón)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O.PAÍS y A.KRAAL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3ºaño</a:t>
            </a:r>
          </a:p>
          <a:p>
            <a:pPr algn="ctr"/>
            <a:r>
              <a:rPr lang="es-ES_tradnl" dirty="0" smtClean="0"/>
              <a:t>RU en formación</a:t>
            </a:r>
          </a:p>
          <a:p>
            <a:pPr algn="ctr"/>
            <a:endParaRPr lang="es-ES_tradnl" b="1" dirty="0" smtClean="0">
              <a:solidFill>
                <a:srgbClr val="5C2F8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803715" y="5536504"/>
            <a:ext cx="2580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Pedro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(Tic-tac)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O.FE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1ºaño</a:t>
            </a:r>
            <a:endParaRPr lang="es-ES_tradnl" dirty="0" smtClean="0">
              <a:solidFill>
                <a:srgbClr val="5C2F81"/>
              </a:solidFill>
            </a:endParaRPr>
          </a:p>
          <a:p>
            <a:pPr algn="ctr"/>
            <a:endParaRPr lang="es-ES_tradnl" b="1" dirty="0" smtClean="0">
              <a:solidFill>
                <a:srgbClr val="5C2F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2655518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12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7" y="446881"/>
            <a:ext cx="1643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13150" y="1814403"/>
            <a:ext cx="234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LOBATOS</a:t>
            </a:r>
          </a:p>
          <a:p>
            <a:pPr algn="ctr"/>
            <a:endParaRPr lang="es-ES_tradnl" sz="36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0005"/>
            <a:ext cx="2853412" cy="3637995"/>
          </a:xfrm>
          <a:prstGeom prst="rect">
            <a:avLst/>
          </a:prstGeom>
        </p:spPr>
      </p:pic>
      <p:pic>
        <p:nvPicPr>
          <p:cNvPr id="8" name="17 Imagen" descr="elen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98" y="323897"/>
            <a:ext cx="1658389" cy="20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52" y="323897"/>
            <a:ext cx="1632317" cy="20823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6" t="24652" r="23982" b="44841"/>
          <a:stretch/>
        </p:blipFill>
        <p:spPr>
          <a:xfrm>
            <a:off x="4394158" y="3836363"/>
            <a:ext cx="1658389" cy="208233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223353" y="563671"/>
            <a:ext cx="2229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Elena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(Hermana loba)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O.PAÍS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2ºaño</a:t>
            </a:r>
          </a:p>
          <a:p>
            <a:pPr algn="ctr"/>
            <a:r>
              <a:rPr lang="es-ES_tradnl" dirty="0" smtClean="0"/>
              <a:t>RU en formación</a:t>
            </a:r>
          </a:p>
          <a:p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224664" y="937239"/>
            <a:ext cx="215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María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</a:t>
            </a:r>
            <a:r>
              <a:rPr lang="es-ES_tradnl" b="1" dirty="0" err="1">
                <a:solidFill>
                  <a:srgbClr val="5C2F81"/>
                </a:solidFill>
              </a:rPr>
              <a:t>A</a:t>
            </a:r>
            <a:r>
              <a:rPr lang="es-ES_tradnl" b="1" dirty="0" err="1" smtClean="0">
                <a:solidFill>
                  <a:srgbClr val="5C2F81"/>
                </a:solidFill>
              </a:rPr>
              <a:t>kela</a:t>
            </a:r>
            <a:r>
              <a:rPr lang="es-ES_tradnl" b="1" dirty="0" smtClean="0">
                <a:solidFill>
                  <a:srgbClr val="5C2F81"/>
                </a:solidFill>
              </a:rPr>
              <a:t>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SECRETARÍA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2ºaño</a:t>
            </a:r>
          </a:p>
          <a:p>
            <a:pPr algn="ctr"/>
            <a:r>
              <a:rPr lang="es-ES_tradnl" dirty="0" smtClean="0"/>
              <a:t>MTL</a:t>
            </a:r>
          </a:p>
          <a:p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712301" y="4277367"/>
            <a:ext cx="1832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rgbClr val="5C2F81"/>
                </a:solidFill>
              </a:rPr>
              <a:t>Edu</a:t>
            </a:r>
            <a:endParaRPr lang="es-ES_tradnl" b="1" dirty="0" smtClean="0">
              <a:solidFill>
                <a:srgbClr val="5C2F81"/>
              </a:solidFill>
            </a:endParaRP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</a:t>
            </a:r>
            <a:r>
              <a:rPr lang="es-ES_tradnl" b="1" dirty="0" err="1" smtClean="0">
                <a:solidFill>
                  <a:srgbClr val="5C2F81"/>
                </a:solidFill>
              </a:rPr>
              <a:t>Baloo</a:t>
            </a:r>
            <a:r>
              <a:rPr lang="es-ES_tradnl" b="1" dirty="0" smtClean="0">
                <a:solidFill>
                  <a:srgbClr val="5C2F81"/>
                </a:solidFill>
              </a:rPr>
              <a:t>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O.FE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1ºaño</a:t>
            </a:r>
          </a:p>
          <a:p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281469" y="4332365"/>
            <a:ext cx="2154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Ester</a:t>
            </a:r>
          </a:p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(</a:t>
            </a:r>
            <a:r>
              <a:rPr lang="es-ES_tradnl" b="1" dirty="0" err="1" smtClean="0">
                <a:solidFill>
                  <a:srgbClr val="5C2F81"/>
                </a:solidFill>
              </a:rPr>
              <a:t>Bagheera</a:t>
            </a:r>
            <a:r>
              <a:rPr lang="es-ES_tradnl" b="1" dirty="0" smtClean="0">
                <a:solidFill>
                  <a:srgbClr val="5C2F81"/>
                </a:solidFill>
              </a:rPr>
              <a:t>)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COMUNICACIÓN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1ºaño</a:t>
            </a:r>
          </a:p>
          <a:p>
            <a:pPr algn="ctr"/>
            <a:r>
              <a:rPr lang="es-ES_tradnl" dirty="0" smtClean="0"/>
              <a:t>MTL</a:t>
            </a:r>
          </a:p>
          <a:p>
            <a:endParaRPr lang="es-ES_tradnl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/>
          <a:stretch/>
        </p:blipFill>
        <p:spPr>
          <a:xfrm>
            <a:off x="7649152" y="3836362"/>
            <a:ext cx="1632317" cy="20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2655518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12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7" y="446881"/>
            <a:ext cx="1643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4" t="16559" r="33735" b="22378"/>
          <a:stretch/>
        </p:blipFill>
        <p:spPr>
          <a:xfrm>
            <a:off x="3566741" y="3826467"/>
            <a:ext cx="1658389" cy="2082338"/>
          </a:xfrm>
        </p:spPr>
      </p:pic>
      <p:pic>
        <p:nvPicPr>
          <p:cNvPr id="13" name="15 Imagen" descr="P11707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2" t="22025" r="29762" b="13243"/>
          <a:stretch>
            <a:fillRect/>
          </a:stretch>
        </p:blipFill>
        <p:spPr bwMode="auto">
          <a:xfrm>
            <a:off x="7639833" y="446881"/>
            <a:ext cx="1658389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4 Imagen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741" y="446881"/>
            <a:ext cx="1658389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5515760" y="1395801"/>
            <a:ext cx="13653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5C2F81"/>
                </a:solidFill>
              </a:rPr>
              <a:t>Jiménez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TESORERÍA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2ºaño</a:t>
            </a:r>
          </a:p>
          <a:p>
            <a:endParaRPr lang="es-ES_tradnl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583501" y="1395801"/>
            <a:ext cx="2129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Flavio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RECURSOS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5ºaño</a:t>
            </a:r>
          </a:p>
          <a:p>
            <a:pPr algn="ctr"/>
            <a:r>
              <a:rPr lang="es-ES_tradnl" dirty="0" smtClean="0"/>
              <a:t>MTL y RU</a:t>
            </a:r>
          </a:p>
          <a:p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398718" y="4208745"/>
            <a:ext cx="1903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Ana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SECRETARÍA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1ºaño</a:t>
            </a:r>
          </a:p>
          <a:p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821493" y="4208745"/>
            <a:ext cx="1891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Pablo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RECURSOS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2ºaño</a:t>
            </a:r>
          </a:p>
          <a:p>
            <a:pPr algn="ctr"/>
            <a:r>
              <a:rPr lang="es-ES_tradnl" dirty="0" smtClean="0"/>
              <a:t>MTL</a:t>
            </a:r>
          </a:p>
          <a:p>
            <a:endParaRPr lang="es-ES_tradnl" dirty="0"/>
          </a:p>
        </p:txBody>
      </p:sp>
      <p:sp>
        <p:nvSpPr>
          <p:cNvPr id="23" name="Rectángulo 22"/>
          <p:cNvSpPr/>
          <p:nvPr/>
        </p:nvSpPr>
        <p:spPr>
          <a:xfrm>
            <a:off x="0" y="3429000"/>
            <a:ext cx="3054950" cy="342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" y="3862422"/>
            <a:ext cx="2876074" cy="2555309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-81398" y="1780522"/>
            <a:ext cx="2669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RANGERS</a:t>
            </a:r>
          </a:p>
          <a:p>
            <a:pPr algn="ctr"/>
            <a:endParaRPr lang="es-ES_tradnl" sz="36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61" y="3862960"/>
            <a:ext cx="1563461" cy="212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3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2655518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12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7" y="446881"/>
            <a:ext cx="1643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5879"/>
            <a:ext cx="3284080" cy="31124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16928" r="35879" b="12304"/>
          <a:stretch/>
        </p:blipFill>
        <p:spPr>
          <a:xfrm flipH="1">
            <a:off x="3766034" y="3704824"/>
            <a:ext cx="1805494" cy="268056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3944" y="1870262"/>
            <a:ext cx="246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PIONEROS</a:t>
            </a:r>
          </a:p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(</a:t>
            </a:r>
            <a:r>
              <a:rPr lang="es-ES_tradnl" sz="3600" dirty="0" smtClean="0">
                <a:solidFill>
                  <a:schemeClr val="bg1"/>
                </a:solidFill>
              </a:rPr>
              <a:t>21)</a:t>
            </a:r>
            <a:endParaRPr lang="es-ES_tradnl" sz="3600" dirty="0">
              <a:solidFill>
                <a:schemeClr val="bg1"/>
              </a:solidFill>
            </a:endParaRPr>
          </a:p>
        </p:txBody>
      </p:sp>
      <p:pic>
        <p:nvPicPr>
          <p:cNvPr id="11" name="17 Imagen" descr="quiqu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28" y="521116"/>
            <a:ext cx="1522412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779220" y="1220707"/>
            <a:ext cx="1468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Estrella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JEFATURA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5ºaño</a:t>
            </a:r>
          </a:p>
          <a:p>
            <a:pPr algn="ctr"/>
            <a:r>
              <a:rPr lang="es-ES_tradnl" dirty="0" smtClean="0"/>
              <a:t>RU</a:t>
            </a:r>
          </a:p>
          <a:p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519781" y="1220707"/>
            <a:ext cx="1803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Quique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INTENDENCIA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2ºaño</a:t>
            </a:r>
          </a:p>
          <a:p>
            <a:pPr algn="ctr"/>
            <a:r>
              <a:rPr lang="es-ES_tradnl" dirty="0" smtClean="0"/>
              <a:t>RU en formación</a:t>
            </a:r>
          </a:p>
          <a:p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477656" y="4721942"/>
            <a:ext cx="229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5C2F81"/>
                </a:solidFill>
              </a:rPr>
              <a:t>Marina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O.RESPONSABILIDAD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3ºaño</a:t>
            </a:r>
          </a:p>
          <a:p>
            <a:pPr algn="ctr"/>
            <a:r>
              <a:rPr lang="es-ES_tradnl" dirty="0" smtClean="0"/>
              <a:t>RU en trámite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3065" r="17616" b="36246"/>
          <a:stretch/>
        </p:blipFill>
        <p:spPr>
          <a:xfrm>
            <a:off x="7768026" y="3763152"/>
            <a:ext cx="1864487" cy="257927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801689" y="4778021"/>
            <a:ext cx="1889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rgbClr val="5C2F81"/>
                </a:solidFill>
              </a:rPr>
              <a:t>Yannick</a:t>
            </a:r>
            <a:endParaRPr lang="es-ES_tradnl" b="1" dirty="0" smtClean="0">
              <a:solidFill>
                <a:srgbClr val="5C2F81"/>
              </a:solidFill>
            </a:endParaRPr>
          </a:p>
          <a:p>
            <a:pPr algn="ctr"/>
            <a:r>
              <a:rPr lang="es-ES_tradnl" b="1" dirty="0" smtClean="0">
                <a:solidFill>
                  <a:srgbClr val="8D78E0"/>
                </a:solidFill>
              </a:rPr>
              <a:t>-</a:t>
            </a:r>
          </a:p>
          <a:p>
            <a:pPr algn="ctr"/>
            <a:r>
              <a:rPr lang="es-ES_tradnl" dirty="0" smtClean="0">
                <a:solidFill>
                  <a:srgbClr val="8D78E0"/>
                </a:solidFill>
              </a:rPr>
              <a:t>8º año </a:t>
            </a:r>
          </a:p>
          <a:p>
            <a:endParaRPr lang="es-ES_tradnl" b="1" dirty="0">
              <a:solidFill>
                <a:srgbClr val="5C2F81"/>
              </a:solidFill>
            </a:endParaRPr>
          </a:p>
          <a:p>
            <a:endParaRPr lang="es-ES_tradnl" dirty="0"/>
          </a:p>
        </p:txBody>
      </p:sp>
      <p:pic>
        <p:nvPicPr>
          <p:cNvPr id="4098" name="Picture 2" descr="C:\Users\Estrella93\Desktop\14102374_10210938913734537_3026026678077542910_n - copi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/>
          <a:stretch/>
        </p:blipFill>
        <p:spPr bwMode="auto">
          <a:xfrm>
            <a:off x="3836421" y="521116"/>
            <a:ext cx="1735107" cy="240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2655518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12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7" y="446881"/>
            <a:ext cx="1643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4536"/>
            <a:ext cx="2755726" cy="33834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15742" y="1799804"/>
            <a:ext cx="202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RUTAS I</a:t>
            </a:r>
          </a:p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(8) </a:t>
            </a:r>
            <a:endParaRPr lang="es-ES_tradnl" sz="36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50052" y="2399968"/>
            <a:ext cx="3137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5C2F81"/>
                </a:solidFill>
              </a:rPr>
              <a:t>Tere</a:t>
            </a:r>
          </a:p>
          <a:p>
            <a:pPr algn="ctr"/>
            <a:r>
              <a:rPr lang="es-ES_tradnl" sz="3600" dirty="0" smtClean="0">
                <a:solidFill>
                  <a:srgbClr val="8D78E0"/>
                </a:solidFill>
              </a:rPr>
              <a:t>ANIMACIÓN PEDAGÓGICA</a:t>
            </a:r>
          </a:p>
          <a:p>
            <a:pPr algn="ctr"/>
            <a:r>
              <a:rPr lang="es-ES_tradnl" sz="3600" dirty="0" smtClean="0">
                <a:solidFill>
                  <a:srgbClr val="8D78E0"/>
                </a:solidFill>
              </a:rPr>
              <a:t>4ºaño</a:t>
            </a:r>
          </a:p>
        </p:txBody>
      </p:sp>
      <p:pic>
        <p:nvPicPr>
          <p:cNvPr id="1026" name="Picture 2" descr="C:\Users\Estrella93\Desktop\14211990_1082046141870949_8077954347298156155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8"/>
          <a:stretch/>
        </p:blipFill>
        <p:spPr bwMode="auto">
          <a:xfrm>
            <a:off x="7127309" y="1190744"/>
            <a:ext cx="4212715" cy="48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2655518" cy="6858000"/>
          </a:xfrm>
          <a:prstGeom prst="rect">
            <a:avLst/>
          </a:prstGeom>
          <a:solidFill>
            <a:srgbClr val="8D7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RUTAS I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(8) 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6" name="12 Imagen" descr="Logo vectorizado transparente 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7" y="446881"/>
            <a:ext cx="1643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4536"/>
            <a:ext cx="2700436" cy="33834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1859340"/>
            <a:ext cx="2700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RUTAS II</a:t>
            </a:r>
          </a:p>
          <a:p>
            <a:pPr algn="ctr"/>
            <a:r>
              <a:rPr lang="es-ES_tradnl" sz="3600" dirty="0" smtClean="0">
                <a:solidFill>
                  <a:schemeClr val="bg1"/>
                </a:solidFill>
              </a:rPr>
              <a:t>(11) </a:t>
            </a:r>
          </a:p>
          <a:p>
            <a:endParaRPr lang="es-ES_tradnl" sz="2400" dirty="0"/>
          </a:p>
        </p:txBody>
      </p:sp>
      <p:pic>
        <p:nvPicPr>
          <p:cNvPr id="11" name="8 Imagen" descr="P11707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6" t="18182" r="20909"/>
          <a:stretch>
            <a:fillRect/>
          </a:stretch>
        </p:blipFill>
        <p:spPr bwMode="auto">
          <a:xfrm>
            <a:off x="7671395" y="2179529"/>
            <a:ext cx="3495293" cy="424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7095729" y="505123"/>
            <a:ext cx="40709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5C2F81"/>
                </a:solidFill>
              </a:rPr>
              <a:t>Juanma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INTENDENCIA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5ºaño </a:t>
            </a:r>
          </a:p>
          <a:p>
            <a:pPr algn="ctr"/>
            <a:r>
              <a:rPr lang="es-ES_tradnl" sz="2000" dirty="0" smtClean="0"/>
              <a:t>RU</a:t>
            </a:r>
          </a:p>
          <a:p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837411" y="5124031"/>
            <a:ext cx="3908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5C2F81"/>
                </a:solidFill>
              </a:rPr>
              <a:t>ELISA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COMUNICACIÓN</a:t>
            </a:r>
          </a:p>
          <a:p>
            <a:pPr algn="ctr"/>
            <a:r>
              <a:rPr lang="es-ES_tradnl" sz="2000" dirty="0" smtClean="0">
                <a:solidFill>
                  <a:srgbClr val="8D78E0"/>
                </a:solidFill>
              </a:rPr>
              <a:t>5ºaño</a:t>
            </a:r>
          </a:p>
          <a:p>
            <a:pPr algn="ctr"/>
            <a:r>
              <a:rPr lang="es-ES_tradnl" sz="2000" dirty="0" smtClean="0"/>
              <a:t>RU en trámite</a:t>
            </a:r>
            <a:endParaRPr lang="es-ES_tradnl" dirty="0"/>
          </a:p>
        </p:txBody>
      </p:sp>
      <p:pic>
        <p:nvPicPr>
          <p:cNvPr id="2051" name="Picture 3" descr="C:\Users\Estrella93\Downloads\13092024_1023048324445030_855573169467947529_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0"/>
          <a:stretch/>
        </p:blipFill>
        <p:spPr bwMode="auto">
          <a:xfrm>
            <a:off x="3238243" y="313643"/>
            <a:ext cx="3507289" cy="41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8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978</Words>
  <Application>Microsoft Office PowerPoint</Application>
  <PresentationFormat>Personalizado</PresentationFormat>
  <Paragraphs>311</Paragraphs>
  <Slides>25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PLANIFICACIÓN Responsabilidad</vt:lpstr>
      <vt:lpstr>PLANIFICACIÓN Fe y País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laborda</dc:creator>
  <cp:lastModifiedBy>Estrella93</cp:lastModifiedBy>
  <cp:revision>74</cp:revision>
  <dcterms:created xsi:type="dcterms:W3CDTF">2016-10-01T08:31:15Z</dcterms:created>
  <dcterms:modified xsi:type="dcterms:W3CDTF">2016-10-12T11:42:32Z</dcterms:modified>
</cp:coreProperties>
</file>