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85" r:id="rId5"/>
    <p:sldId id="273" r:id="rId6"/>
    <p:sldId id="274" r:id="rId7"/>
    <p:sldId id="275" r:id="rId8"/>
    <p:sldId id="276" r:id="rId9"/>
    <p:sldId id="277" r:id="rId10"/>
    <p:sldId id="286" r:id="rId11"/>
    <p:sldId id="278" r:id="rId12"/>
    <p:sldId id="283" r:id="rId13"/>
    <p:sldId id="287" r:id="rId14"/>
    <p:sldId id="280" r:id="rId15"/>
    <p:sldId id="281" r:id="rId16"/>
    <p:sldId id="270" r:id="rId17"/>
    <p:sldId id="288" r:id="rId18"/>
    <p:sldId id="269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F81"/>
    <a:srgbClr val="8D78E0"/>
    <a:srgbClr val="D1A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7"/>
    <p:restoredTop sz="94580"/>
  </p:normalViewPr>
  <p:slideViewPr>
    <p:cSldViewPr snapToGrid="0" snapToObjects="1">
      <p:cViewPr varScale="1">
        <p:scale>
          <a:sx n="103" d="100"/>
          <a:sy n="103" d="100"/>
        </p:scale>
        <p:origin x="184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CEC7-2B6A-364A-9876-07234D297A9D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6F88-A0EB-4F49-9395-6D9545075A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840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B6F88-A0EB-4F49-9395-6D9545075A7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53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0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53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152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732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1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01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482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17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4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665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126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591C-5A32-754E-8FB0-06B52C0D0FB4}" type="datetimeFigureOut">
              <a:rPr lang="es-ES_tradnl" smtClean="0"/>
              <a:t>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7A75-671A-D84D-920D-A9E49F03B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99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42964" r="5515"/>
          <a:stretch/>
        </p:blipFill>
        <p:spPr>
          <a:xfrm>
            <a:off x="2467627" y="0"/>
            <a:ext cx="9874685" cy="695748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3219762" cy="6907741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" name="8 Imagen" descr="Logo vectorizado transparente 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4" y="456758"/>
            <a:ext cx="2703513" cy="2060662"/>
          </a:xfrm>
          <a:prstGeom prst="rect">
            <a:avLst/>
          </a:prstGeom>
          <a:solidFill>
            <a:srgbClr val="8D78E0"/>
          </a:solidFill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6003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137786" y="2967337"/>
            <a:ext cx="2847871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Campamento de navidad</a:t>
            </a:r>
          </a:p>
          <a:p>
            <a:pPr algn="ctr"/>
            <a:endParaRPr lang="es-ES" sz="4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s-E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2016-2017</a:t>
            </a:r>
          </a:p>
        </p:txBody>
      </p:sp>
    </p:spTree>
    <p:extLst>
      <p:ext uri="{BB962C8B-B14F-4D97-AF65-F5344CB8AC3E}">
        <p14:creationId xmlns:p14="http://schemas.microsoft.com/office/powerpoint/2010/main" val="21422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_tradnl" sz="13800" dirty="0"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JamScout</a:t>
            </a:r>
          </a:p>
          <a:p>
            <a:endParaRPr lang="es-ES_tradnl" dirty="0"/>
          </a:p>
        </p:txBody>
      </p:sp>
      <p:pic>
        <p:nvPicPr>
          <p:cNvPr id="4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42" y="3840657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13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-12004" y="0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773936" y="597019"/>
            <a:ext cx="8644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JamScout:</a:t>
            </a:r>
            <a:endParaRPr lang="es-ES_tradnl" sz="32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" y="2764114"/>
            <a:ext cx="3999255" cy="2483748"/>
          </a:xfrm>
        </p:spPr>
      </p:pic>
      <p:sp>
        <p:nvSpPr>
          <p:cNvPr id="9" name="CuadroTexto 8"/>
          <p:cNvSpPr txBox="1"/>
          <p:nvPr/>
        </p:nvSpPr>
        <p:spPr>
          <a:xfrm>
            <a:off x="6520070" y="2623930"/>
            <a:ext cx="445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s-ES_tradnl" dirty="0" smtClean="0"/>
              <a:t>Es el primer </a:t>
            </a:r>
            <a:r>
              <a:rPr lang="es-ES_tradnl" dirty="0" err="1" smtClean="0"/>
              <a:t>Jamboree</a:t>
            </a:r>
            <a:r>
              <a:rPr lang="es-ES_tradnl" dirty="0" smtClean="0"/>
              <a:t> de Scouts MSC</a:t>
            </a:r>
          </a:p>
          <a:p>
            <a:pPr marL="342900" indent="-342900">
              <a:buFont typeface="Wingdings" charset="2"/>
              <a:buChar char="v"/>
            </a:pPr>
            <a:r>
              <a:rPr lang="es-ES_tradnl" dirty="0" smtClean="0"/>
              <a:t>Irá todo el grupo (Desde Castores hasta Rutas)</a:t>
            </a:r>
          </a:p>
          <a:p>
            <a:pPr marL="342900" indent="-342900">
              <a:buFont typeface="Wingdings" charset="2"/>
              <a:buChar char="v"/>
            </a:pPr>
            <a:r>
              <a:rPr lang="es-ES_tradnl" dirty="0" smtClean="0"/>
              <a:t>Campamento de grupo antes </a:t>
            </a:r>
            <a:endParaRPr lang="es-ES_tradnl" dirty="0"/>
          </a:p>
        </p:txBody>
      </p:sp>
      <p:pic>
        <p:nvPicPr>
          <p:cNvPr id="7" name="6 Imagen" descr="Logo vectorizado transparente 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397" y="2515505"/>
            <a:ext cx="6769608" cy="3958019"/>
          </a:xfrm>
        </p:spPr>
        <p:txBody>
          <a:bodyPr/>
          <a:lstStyle/>
          <a:p>
            <a:r>
              <a:rPr lang="es-ES_tradnl" dirty="0"/>
              <a:t>Fechas del 22 al 30 de Julio</a:t>
            </a:r>
          </a:p>
          <a:p>
            <a:r>
              <a:rPr lang="es-ES_tradnl" dirty="0" smtClean="0"/>
              <a:t>Sitio: Soria (“Campamento Juvenil Raso de la Nava”)</a:t>
            </a: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-24008" y="0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Sitio:</a:t>
            </a:r>
            <a:endParaRPr lang="es-ES_tradnl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95" y="3738187"/>
            <a:ext cx="7907015" cy="2452548"/>
          </a:xfrm>
          <a:prstGeom prst="rect">
            <a:avLst/>
          </a:prstGeom>
        </p:spPr>
      </p:pic>
      <p:pic>
        <p:nvPicPr>
          <p:cNvPr id="6" name="6 Imagen" descr="Logo vectorizado transparente 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2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200" dirty="0" smtClean="0"/>
              <a:t>Conseguir un sentimiento conjunto de que todos formamos parte de la gran familia scout MSC.</a:t>
            </a:r>
          </a:p>
          <a:p>
            <a:pPr algn="ctr"/>
            <a:endParaRPr lang="es-ES_tradnl" sz="3200" dirty="0" smtClean="0"/>
          </a:p>
          <a:p>
            <a:pPr algn="ctr"/>
            <a:r>
              <a:rPr lang="es-ES_tradnl" sz="3200" dirty="0" smtClean="0"/>
              <a:t>Vivir la experiencia internacional del escultismo dentro del movimiento.</a:t>
            </a:r>
          </a:p>
          <a:p>
            <a:pPr algn="ctr"/>
            <a:endParaRPr lang="es-ES_tradnl" sz="3200" dirty="0" smtClean="0"/>
          </a:p>
          <a:p>
            <a:pPr algn="ctr"/>
            <a:r>
              <a:rPr lang="es-ES_tradnl" sz="3200" dirty="0" smtClean="0"/>
              <a:t>Valorar la diversidad de las distintas realidades que conforman scout MSC.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12004" y="0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Objetivos:</a:t>
            </a:r>
            <a:endParaRPr lang="es-ES_tradnl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87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vFechas</a:t>
            </a:r>
            <a:r>
              <a:rPr lang="es-ES_tradnl" dirty="0"/>
              <a:t> del 22 al 30 de Julio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-12004" y="0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157028" y="389948"/>
            <a:ext cx="704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Precio:</a:t>
            </a:r>
            <a:endParaRPr lang="es-ES_tradnl" sz="4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transporte está incluido en el precio total.</a:t>
            </a:r>
          </a:p>
          <a:p>
            <a:r>
              <a:rPr lang="es-ES_tradnl" dirty="0" smtClean="0"/>
              <a:t>Nos inscribiremos antes del día 15 de Enero para que nos salga más económico</a:t>
            </a:r>
          </a:p>
          <a:p>
            <a:r>
              <a:rPr lang="es-ES_tradnl" dirty="0" smtClean="0"/>
              <a:t>192€ más el campamento de grupo. TOTAL APROX. 270</a:t>
            </a:r>
            <a:r>
              <a:rPr lang="es-ES_tradnl" dirty="0"/>
              <a:t> </a:t>
            </a:r>
            <a:r>
              <a:rPr lang="es-ES_tradnl" dirty="0" smtClean="0"/>
              <a:t>€</a:t>
            </a:r>
            <a:endParaRPr lang="es-ES_tradnl" dirty="0"/>
          </a:p>
          <a:p>
            <a:pPr algn="ctr"/>
            <a:r>
              <a:rPr lang="es-ES_tradnl" dirty="0" smtClean="0"/>
              <a:t>1º PAGO: 90</a:t>
            </a:r>
            <a:r>
              <a:rPr lang="es-ES_tradnl" dirty="0"/>
              <a:t> </a:t>
            </a:r>
            <a:r>
              <a:rPr lang="es-ES_tradnl" dirty="0" smtClean="0"/>
              <a:t>€ antes del 15 de Enero</a:t>
            </a:r>
          </a:p>
          <a:p>
            <a:pPr algn="ctr"/>
            <a:r>
              <a:rPr lang="es-ES_tradnl" dirty="0" smtClean="0"/>
              <a:t>2º PAGO: 60</a:t>
            </a:r>
            <a:r>
              <a:rPr lang="es-ES_tradnl" dirty="0"/>
              <a:t> </a:t>
            </a:r>
            <a:r>
              <a:rPr lang="es-ES_tradnl" dirty="0" smtClean="0"/>
              <a:t>€ antes del 28 de Febrero</a:t>
            </a:r>
          </a:p>
          <a:p>
            <a:pPr algn="ctr"/>
            <a:r>
              <a:rPr lang="es-ES_tradnl" dirty="0" smtClean="0"/>
              <a:t>3º PAGO: 42</a:t>
            </a:r>
            <a:r>
              <a:rPr lang="es-ES_tradnl" dirty="0"/>
              <a:t> </a:t>
            </a:r>
            <a:r>
              <a:rPr lang="es-ES_tradnl" dirty="0" smtClean="0"/>
              <a:t>€ antes del 1 de Abril</a:t>
            </a:r>
          </a:p>
          <a:p>
            <a:pPr marL="0" indent="0" algn="ctr">
              <a:buNone/>
            </a:pPr>
            <a:r>
              <a:rPr lang="es-ES_tradnl" sz="3200" dirty="0" smtClean="0"/>
              <a:t>TODO ESTO ES UNA APROXIMACIÓN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7680" y="6056435"/>
            <a:ext cx="10521883" cy="65836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Banco Sabadell nº  ES </a:t>
            </a:r>
            <a:r>
              <a:rPr lang="es-ES_tradnl" sz="2800" dirty="0" smtClean="0"/>
              <a:t>69 0081-0288-77-0001309431</a:t>
            </a:r>
            <a:endParaRPr lang="es-ES_tradnl" sz="2800" dirty="0"/>
          </a:p>
        </p:txBody>
      </p:sp>
      <p:pic>
        <p:nvPicPr>
          <p:cNvPr id="8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7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-24008" y="0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ACTIVIDADES PRÓXIMAS:</a:t>
            </a:r>
            <a:endParaRPr lang="es-ES_tradnl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54621"/>
            <a:ext cx="10515600" cy="4022342"/>
          </a:xfrm>
        </p:spPr>
        <p:txBody>
          <a:bodyPr>
            <a:normAutofit/>
          </a:bodyPr>
          <a:lstStyle/>
          <a:p>
            <a:r>
              <a:rPr lang="es-ES_tradnl" dirty="0" smtClean="0"/>
              <a:t>Luz de la Paz de Belén asociativa </a:t>
            </a:r>
            <a:r>
              <a:rPr lang="es-ES_tradnl" dirty="0" smtClean="0">
                <a:sym typeface="Wingdings"/>
              </a:rPr>
              <a:t> 14 de Diciembre (De rutas para arriba)</a:t>
            </a:r>
          </a:p>
          <a:p>
            <a:endParaRPr lang="es-ES_tradnl" dirty="0" smtClean="0">
              <a:sym typeface="Wingdings"/>
            </a:endParaRPr>
          </a:p>
          <a:p>
            <a:r>
              <a:rPr lang="es-ES_tradnl" dirty="0" smtClean="0">
                <a:sym typeface="Wingdings"/>
              </a:rPr>
              <a:t>Luz de la Paz de Belén de grupo  17 de Diciembre a las 11.00 en la parroquia (HAY QUE IR DISFRAZADO DE NAVIDAD)</a:t>
            </a:r>
          </a:p>
          <a:p>
            <a:endParaRPr lang="es-ES_tradnl" dirty="0" smtClean="0">
              <a:sym typeface="Wingdings"/>
            </a:endParaRPr>
          </a:p>
          <a:p>
            <a:r>
              <a:rPr lang="es-ES_tradnl" dirty="0" smtClean="0">
                <a:sym typeface="Wingdings"/>
              </a:rPr>
              <a:t>Operación Kilo  10 de Diciembre a las 10.00 en la parroquia</a:t>
            </a:r>
          </a:p>
          <a:p>
            <a:endParaRPr lang="es-ES_tradnl" dirty="0" smtClean="0">
              <a:sym typeface="Wingdings"/>
            </a:endParaRPr>
          </a:p>
        </p:txBody>
      </p:sp>
      <p:pic>
        <p:nvPicPr>
          <p:cNvPr id="7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5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216" y="-426507"/>
            <a:ext cx="10058400" cy="711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799795" y="650236"/>
            <a:ext cx="73922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RUEGOS Y PREGUNTAS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92" y="3130376"/>
            <a:ext cx="568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13800" dirty="0" smtClean="0"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REUNIONES POR RAMAS</a:t>
            </a:r>
            <a:endParaRPr lang="es-ES_tradnl" sz="13800" dirty="0">
              <a:latin typeface="Gill Sans MT Ext Condensed Bold" charset="0"/>
              <a:ea typeface="Gill Sans MT Ext Condensed Bold" charset="0"/>
              <a:cs typeface="Gill Sans MT Ext Condense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60" y="-113355"/>
            <a:ext cx="10058400" cy="711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409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Logo vectorizado transparente 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092048" y="167624"/>
            <a:ext cx="73677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ORDEN DEL DÍA:</a:t>
            </a:r>
            <a:endParaRPr lang="es-ES_tradnl" sz="4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504">
            <a:off x="1421112" y="444440"/>
            <a:ext cx="9838385" cy="5935275"/>
          </a:xfrm>
          <a:prstGeom prst="rect">
            <a:avLst/>
          </a:prstGeom>
          <a:noFill/>
        </p:spPr>
      </p:pic>
      <p:sp>
        <p:nvSpPr>
          <p:cNvPr id="9" name="CuadroTexto 8"/>
          <p:cNvSpPr txBox="1"/>
          <p:nvPr/>
        </p:nvSpPr>
        <p:spPr>
          <a:xfrm rot="21400087">
            <a:off x="3480835" y="1245271"/>
            <a:ext cx="5942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7030A0"/>
                </a:solidFill>
              </a:rPr>
              <a:t>1-ROS (Rezo de la oración scout).</a:t>
            </a:r>
          </a:p>
          <a:p>
            <a:r>
              <a:rPr lang="es-ES_tradnl" sz="2800" dirty="0" smtClean="0">
                <a:solidFill>
                  <a:srgbClr val="7030A0"/>
                </a:solidFill>
              </a:rPr>
              <a:t>2-Campamento de navidad.</a:t>
            </a:r>
          </a:p>
          <a:p>
            <a:pPr algn="ctr"/>
            <a:r>
              <a:rPr lang="es-ES_tradnl" sz="2000" dirty="0" smtClean="0">
                <a:solidFill>
                  <a:srgbClr val="7030A0"/>
                </a:solidFill>
              </a:rPr>
              <a:t>2.1- Sitio</a:t>
            </a:r>
          </a:p>
          <a:p>
            <a:pPr algn="ctr"/>
            <a:r>
              <a:rPr lang="es-ES_tradnl" sz="2000" dirty="0" smtClean="0">
                <a:solidFill>
                  <a:srgbClr val="7030A0"/>
                </a:solidFill>
              </a:rPr>
              <a:t>2.2- Ambientación.</a:t>
            </a:r>
          </a:p>
          <a:p>
            <a:pPr algn="ctr"/>
            <a:r>
              <a:rPr lang="es-ES_tradnl" sz="2000" dirty="0" smtClean="0">
                <a:solidFill>
                  <a:srgbClr val="7030A0"/>
                </a:solidFill>
              </a:rPr>
              <a:t>2.3 </a:t>
            </a:r>
            <a:r>
              <a:rPr lang="mr-IN" sz="2000" dirty="0" smtClean="0">
                <a:solidFill>
                  <a:srgbClr val="7030A0"/>
                </a:solidFill>
              </a:rPr>
              <a:t>–</a:t>
            </a:r>
            <a:r>
              <a:rPr lang="es-ES_tradnl" sz="2000" dirty="0" smtClean="0">
                <a:solidFill>
                  <a:srgbClr val="7030A0"/>
                </a:solidFill>
              </a:rPr>
              <a:t>Menú.</a:t>
            </a:r>
          </a:p>
          <a:p>
            <a:pPr algn="ctr"/>
            <a:r>
              <a:rPr lang="es-ES_tradnl" sz="2000" dirty="0" smtClean="0">
                <a:solidFill>
                  <a:srgbClr val="7030A0"/>
                </a:solidFill>
              </a:rPr>
              <a:t>2.4 </a:t>
            </a:r>
            <a:r>
              <a:rPr lang="mr-IN" sz="2000" dirty="0" smtClean="0">
                <a:solidFill>
                  <a:srgbClr val="7030A0"/>
                </a:solidFill>
              </a:rPr>
              <a:t>–</a:t>
            </a:r>
            <a:r>
              <a:rPr lang="es-ES_tradnl" sz="2000" dirty="0" smtClean="0">
                <a:solidFill>
                  <a:srgbClr val="7030A0"/>
                </a:solidFill>
              </a:rPr>
              <a:t>Horarios.</a:t>
            </a:r>
          </a:p>
          <a:p>
            <a:pPr algn="ctr"/>
            <a:r>
              <a:rPr lang="es-ES_tradnl" sz="2000" dirty="0" smtClean="0">
                <a:solidFill>
                  <a:srgbClr val="7030A0"/>
                </a:solidFill>
              </a:rPr>
              <a:t>2.5- Precios y pagos.</a:t>
            </a:r>
          </a:p>
          <a:p>
            <a:pPr algn="ctr"/>
            <a:r>
              <a:rPr lang="es-ES_tradnl" sz="2000" dirty="0" smtClean="0">
                <a:solidFill>
                  <a:srgbClr val="7030A0"/>
                </a:solidFill>
              </a:rPr>
              <a:t>2.6-Responsable de apoyo.</a:t>
            </a:r>
          </a:p>
          <a:p>
            <a:r>
              <a:rPr lang="es-ES_tradnl" sz="2800" dirty="0" smtClean="0">
                <a:solidFill>
                  <a:srgbClr val="7030A0"/>
                </a:solidFill>
              </a:rPr>
              <a:t>3-JamScout.</a:t>
            </a:r>
          </a:p>
          <a:p>
            <a:r>
              <a:rPr lang="es-ES_tradnl" sz="2800" dirty="0" smtClean="0">
                <a:solidFill>
                  <a:srgbClr val="7030A0"/>
                </a:solidFill>
              </a:rPr>
              <a:t>4- Actividades próximas.</a:t>
            </a:r>
          </a:p>
          <a:p>
            <a:r>
              <a:rPr lang="es-ES_tradnl" sz="2800" dirty="0" smtClean="0">
                <a:solidFill>
                  <a:srgbClr val="7030A0"/>
                </a:solidFill>
              </a:rPr>
              <a:t>5-Ruegos y preguntas.</a:t>
            </a:r>
          </a:p>
          <a:p>
            <a:r>
              <a:rPr lang="es-ES_tradnl" sz="2800" dirty="0" smtClean="0">
                <a:solidFill>
                  <a:srgbClr val="7030A0"/>
                </a:solidFill>
              </a:rPr>
              <a:t>6-Reunión por ramas.</a:t>
            </a:r>
          </a:p>
        </p:txBody>
      </p:sp>
    </p:spTree>
    <p:extLst>
      <p:ext uri="{BB962C8B-B14F-4D97-AF65-F5344CB8AC3E}">
        <p14:creationId xmlns:p14="http://schemas.microsoft.com/office/powerpoint/2010/main" val="10100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285556" y="50303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REZO DE LA ORACIÓN SCOUT:</a:t>
            </a:r>
            <a:endParaRPr lang="es-ES_tradnl" sz="3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pic>
        <p:nvPicPr>
          <p:cNvPr id="4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87681" y="1955007"/>
            <a:ext cx="11027476" cy="45188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Señor </a:t>
            </a:r>
            <a:r>
              <a:rPr lang="es-ES_tradnl" sz="2800" dirty="0">
                <a:solidFill>
                  <a:srgbClr val="7030A0"/>
                </a:solidFill>
              </a:rPr>
              <a:t>J</a:t>
            </a:r>
            <a:r>
              <a:rPr lang="es-ES_tradnl" sz="2800" dirty="0" smtClean="0">
                <a:solidFill>
                  <a:srgbClr val="7030A0"/>
                </a:solidFill>
              </a:rPr>
              <a:t>esús,</a:t>
            </a: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Enséñame a ser generoso,</a:t>
            </a: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A servirte como tu mereces,</a:t>
            </a: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A dar sin medida, </a:t>
            </a: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A combatir sin temor a mis heridas,</a:t>
            </a: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A trabajar sin descanso,</a:t>
            </a: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Y a saber agotarme sin esperar otra recompensa</a:t>
            </a: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Que la de saber que he cumplido tu santa voluntad</a:t>
            </a:r>
          </a:p>
          <a:p>
            <a:pPr algn="ctr"/>
            <a:endParaRPr lang="es-ES_tradnl" sz="2800" dirty="0">
              <a:solidFill>
                <a:srgbClr val="7030A0"/>
              </a:solidFill>
            </a:endParaRPr>
          </a:p>
          <a:p>
            <a:pPr algn="ctr"/>
            <a:r>
              <a:rPr lang="es-ES_tradnl" sz="2800" dirty="0" smtClean="0">
                <a:solidFill>
                  <a:srgbClr val="7030A0"/>
                </a:solidFill>
              </a:rPr>
              <a:t>Virgen de Guadalupe, ruega por nosotros.</a:t>
            </a:r>
            <a:endParaRPr lang="es-ES_tradnl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7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36" y="3468562"/>
            <a:ext cx="2717509" cy="189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64236" y="1544419"/>
            <a:ext cx="8138109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9600" dirty="0" smtClean="0"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Campamento de navidad</a:t>
            </a:r>
            <a:endParaRPr lang="es-ES_tradnl" sz="9600" dirty="0">
              <a:latin typeface="Gill Sans MT Ext Condensed Bold" charset="0"/>
              <a:ea typeface="Gill Sans MT Ext Condensed Bold" charset="0"/>
              <a:cs typeface="Gill Sans MT Ext Condense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3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2223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pic>
        <p:nvPicPr>
          <p:cNvPr id="7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424147" y="535463"/>
            <a:ext cx="7522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Sitio:</a:t>
            </a:r>
            <a:endParaRPr lang="es-ES_tradnl" sz="4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49" y="2313714"/>
            <a:ext cx="4415559" cy="3307407"/>
          </a:xfrm>
        </p:spPr>
      </p:pic>
      <p:sp>
        <p:nvSpPr>
          <p:cNvPr id="11" name="CuadroTexto 10"/>
          <p:cNvSpPr txBox="1"/>
          <p:nvPr/>
        </p:nvSpPr>
        <p:spPr>
          <a:xfrm>
            <a:off x="838201" y="3103418"/>
            <a:ext cx="5742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_tradnl" sz="2400" dirty="0" smtClean="0"/>
              <a:t>“Campano” Chiclana de la Frontera (Cádiz)</a:t>
            </a:r>
          </a:p>
          <a:p>
            <a:pPr marL="342900" indent="-342900">
              <a:buFontTx/>
              <a:buChar char="-"/>
            </a:pPr>
            <a:endParaRPr lang="es-ES_tradnl" sz="2400" dirty="0" smtClean="0"/>
          </a:p>
          <a:p>
            <a:pPr marL="342900" indent="-342900">
              <a:buFontTx/>
              <a:buChar char="-"/>
            </a:pPr>
            <a:r>
              <a:rPr lang="es-ES_tradnl" sz="2400" dirty="0" smtClean="0"/>
              <a:t>Del 26 al 30 de diciembre</a:t>
            </a:r>
          </a:p>
          <a:p>
            <a:pPr marL="342900" indent="-342900">
              <a:buFontTx/>
              <a:buChar char="-"/>
            </a:pPr>
            <a:endParaRPr lang="es-ES_tradnl" sz="2400" dirty="0" smtClean="0"/>
          </a:p>
          <a:p>
            <a:pPr marL="342900" indent="-342900">
              <a:buFontTx/>
              <a:buChar char="-"/>
            </a:pPr>
            <a:r>
              <a:rPr lang="es-ES_tradnl" sz="2400" dirty="0" smtClean="0"/>
              <a:t>Se dormirá en cabañas</a:t>
            </a:r>
          </a:p>
        </p:txBody>
      </p:sp>
    </p:spTree>
    <p:extLst>
      <p:ext uri="{BB962C8B-B14F-4D97-AF65-F5344CB8AC3E}">
        <p14:creationId xmlns:p14="http://schemas.microsoft.com/office/powerpoint/2010/main" val="10281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0" y="12223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pic>
        <p:nvPicPr>
          <p:cNvPr id="5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64736" y="534401"/>
            <a:ext cx="7729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Ambientación:</a:t>
            </a:r>
            <a:endParaRPr lang="es-ES_tradnl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" y="2225089"/>
            <a:ext cx="3538002" cy="3976928"/>
          </a:xfrm>
        </p:spPr>
      </p:pic>
      <p:sp>
        <p:nvSpPr>
          <p:cNvPr id="10" name="CuadroTexto 9"/>
          <p:cNvSpPr txBox="1"/>
          <p:nvPr/>
        </p:nvSpPr>
        <p:spPr>
          <a:xfrm>
            <a:off x="4916557" y="3392557"/>
            <a:ext cx="707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Edwardian Script ITC" charset="0"/>
                <a:ea typeface="Edwardian Script ITC" charset="0"/>
                <a:cs typeface="Edwardian Script ITC" charset="0"/>
              </a:rPr>
              <a:t>Todo se desarrollará en un ambiente navideño</a:t>
            </a:r>
            <a:r>
              <a:rPr lang="mr-IN" sz="4000" dirty="0" smtClean="0">
                <a:latin typeface="Edwardian Script ITC" charset="0"/>
                <a:ea typeface="Edwardian Script ITC" charset="0"/>
                <a:cs typeface="Edwardian Script ITC" charset="0"/>
              </a:rPr>
              <a:t>…</a:t>
            </a:r>
            <a:r>
              <a:rPr lang="es-ES" sz="3200" dirty="0" smtClean="0">
                <a:latin typeface="Edwardian Script ITC" charset="0"/>
                <a:ea typeface="Edwardian Script ITC" charset="0"/>
                <a:cs typeface="Edwardian Script ITC" charset="0"/>
              </a:rPr>
              <a:t>.</a:t>
            </a:r>
            <a:endParaRPr lang="es-ES_tradnl" sz="3200" dirty="0"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60704" y="1955007"/>
            <a:ext cx="10058400" cy="4753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0" y="12223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pic>
        <p:nvPicPr>
          <p:cNvPr id="5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840736" y="264319"/>
            <a:ext cx="815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Menú:</a:t>
            </a:r>
            <a:endParaRPr lang="es-ES_tradnl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24070" r="38907" b="36914"/>
          <a:stretch/>
        </p:blipFill>
        <p:spPr>
          <a:xfrm>
            <a:off x="0" y="1678464"/>
            <a:ext cx="12216008" cy="5179535"/>
          </a:xfrm>
        </p:spPr>
      </p:pic>
    </p:spTree>
    <p:extLst>
      <p:ext uri="{BB962C8B-B14F-4D97-AF65-F5344CB8AC3E}">
        <p14:creationId xmlns:p14="http://schemas.microsoft.com/office/powerpoint/2010/main" val="121977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0" y="12223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pic>
        <p:nvPicPr>
          <p:cNvPr id="5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743200" y="264319"/>
            <a:ext cx="768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Pagos y Precios:</a:t>
            </a:r>
            <a:endParaRPr lang="es-ES_tradnl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s-ES_tradnl" dirty="0" smtClean="0"/>
              <a:t>75 euros normal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s-ES_tradnl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s-ES_tradnl" dirty="0" smtClean="0"/>
              <a:t>60 euros familias numerosas.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6" y="3586163"/>
            <a:ext cx="3136900" cy="25908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904383" y="3586163"/>
            <a:ext cx="4625008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7394713" y="4013684"/>
            <a:ext cx="3644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SE PODRÁ PAGAR HASTA EL MIÉRCOLES 21 DE DICIEMBRE</a:t>
            </a:r>
            <a:endParaRPr lang="es-ES_tradnl"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4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0" y="12223"/>
            <a:ext cx="12216008" cy="1690688"/>
          </a:xfrm>
          <a:prstGeom prst="rect">
            <a:avLst/>
          </a:prstGeom>
          <a:solidFill>
            <a:srgbClr val="8D7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6000" dirty="0"/>
          </a:p>
        </p:txBody>
      </p:sp>
      <p:pic>
        <p:nvPicPr>
          <p:cNvPr id="5" name="6 Imagen" descr="Logo vectorizado transparente 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4319"/>
            <a:ext cx="166707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987040" y="566241"/>
            <a:ext cx="871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Responsable de apoyo:</a:t>
            </a:r>
            <a:endParaRPr lang="es-ES_tradnl" sz="3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291328" y="2926080"/>
            <a:ext cx="6241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3600" dirty="0" smtClean="0">
                <a:solidFill>
                  <a:srgbClr val="8D78E0"/>
                </a:solidFill>
              </a:rPr>
              <a:t>DARZEE será nuestro apoyo en lobatos!</a:t>
            </a:r>
            <a:endParaRPr lang="es-ES_tradnl" sz="3600" dirty="0">
              <a:solidFill>
                <a:srgbClr val="8D78E0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86" y="2055813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053903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425</Words>
  <Application>Microsoft Macintosh PowerPoint</Application>
  <PresentationFormat>Panorámica</PresentationFormat>
  <Paragraphs>77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Abadi MT Condensed Light</vt:lpstr>
      <vt:lpstr>Calibri</vt:lpstr>
      <vt:lpstr>Calibri Light</vt:lpstr>
      <vt:lpstr>Edwardian Script ITC</vt:lpstr>
      <vt:lpstr>Gill Sans MT Ext Condensed Bold</vt:lpstr>
      <vt:lpstr>Mangal</vt:lpstr>
      <vt:lpstr>Wingdings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vFechas del 22 al 30 de Julio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laborda</dc:creator>
  <cp:lastModifiedBy>ana laborda</cp:lastModifiedBy>
  <cp:revision>80</cp:revision>
  <dcterms:created xsi:type="dcterms:W3CDTF">2016-10-01T08:31:15Z</dcterms:created>
  <dcterms:modified xsi:type="dcterms:W3CDTF">2016-12-02T11:19:24Z</dcterms:modified>
</cp:coreProperties>
</file>