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5" r:id="rId6"/>
    <p:sldId id="284" r:id="rId7"/>
    <p:sldId id="282" r:id="rId8"/>
    <p:sldId id="281" r:id="rId9"/>
    <p:sldId id="280" r:id="rId10"/>
    <p:sldId id="279" r:id="rId11"/>
    <p:sldId id="272" r:id="rId12"/>
    <p:sldId id="277" r:id="rId13"/>
    <p:sldId id="276" r:id="rId14"/>
    <p:sldId id="286" r:id="rId15"/>
    <p:sldId id="288" r:id="rId16"/>
    <p:sldId id="287" r:id="rId17"/>
    <p:sldId id="275" r:id="rId18"/>
    <p:sldId id="274" r:id="rId19"/>
    <p:sldId id="291" r:id="rId20"/>
    <p:sldId id="273" r:id="rId21"/>
    <p:sldId id="292" r:id="rId22"/>
    <p:sldId id="290" r:id="rId23"/>
    <p:sldId id="289" r:id="rId24"/>
    <p:sldId id="295" r:id="rId25"/>
    <p:sldId id="294" r:id="rId26"/>
    <p:sldId id="296" r:id="rId27"/>
    <p:sldId id="270" r:id="rId28"/>
    <p:sldId id="27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BBD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F2F10-7511-421B-88BD-450D020F3A87}" type="datetimeFigureOut">
              <a:rPr lang="es-ES" smtClean="0"/>
              <a:pPr/>
              <a:t>20/06/2016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CDC1-F68F-427E-90A9-D8B6FA5B42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96lp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jprobotico@gmail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AB2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556787" y="285728"/>
            <a:ext cx="65872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  <a:cs typeface="Shonar Bangla" panose="020B0502040204020203" pitchFamily="34" charset="0"/>
              </a:rPr>
              <a:t>REUNIÓN</a:t>
            </a:r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</a:rPr>
              <a:t> </a:t>
            </a:r>
            <a:r>
              <a:rPr lang="es-ES" sz="6000" b="1" cap="none" spc="0" dirty="0" smtClean="0">
                <a:ln w="18415" cmpd="sng">
                  <a:noFill/>
                  <a:prstDash val="solid"/>
                </a:ln>
                <a:ea typeface="Adobe Gothic Std B" pitchFamily="34" charset="-128"/>
                <a:cs typeface="Shonar Bangla" panose="020B0502040204020203" pitchFamily="34" charset="0"/>
              </a:rPr>
              <a:t>DE PADRES</a:t>
            </a:r>
            <a:endParaRPr lang="es-ES" sz="6000" b="1" cap="none" spc="0" dirty="0">
              <a:ln w="18415" cmpd="sng">
                <a:noFill/>
                <a:prstDash val="solid"/>
              </a:ln>
              <a:ea typeface="Adobe Gothic Std B" pitchFamily="34" charset="-128"/>
              <a:cs typeface="Shonar Bangla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429000"/>
            <a:ext cx="2643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RONDA</a:t>
            </a:r>
          </a:p>
          <a:p>
            <a:pPr algn="ctr"/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SOLAR</a:t>
            </a:r>
            <a:endParaRPr lang="es-E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lvl="1" algn="ctr"/>
            <a:r>
              <a:rPr lang="es-ES" sz="4800" b="1" dirty="0" smtClean="0">
                <a:ln w="12700">
                  <a:solidFill>
                    <a:schemeClr val="bg1"/>
                  </a:solidFill>
                </a:ln>
              </a:rPr>
              <a:t>2015</a:t>
            </a:r>
          </a:p>
          <a:p>
            <a:pPr lvl="1" algn="ctr"/>
            <a:r>
              <a:rPr lang="es-ES" sz="4800" b="1" dirty="0" smtClean="0">
                <a:ln w="12700">
                  <a:solidFill>
                    <a:schemeClr val="bg1"/>
                  </a:solidFill>
                </a:ln>
              </a:rPr>
              <a:t>2016</a:t>
            </a:r>
            <a:endParaRPr lang="es-ES" sz="4800" b="1" dirty="0">
              <a:ln w="12700">
                <a:solidFill>
                  <a:schemeClr val="bg1"/>
                </a:solidFill>
              </a:ln>
            </a:endParaRPr>
          </a:p>
        </p:txBody>
      </p:sp>
      <p:pic>
        <p:nvPicPr>
          <p:cNvPr id="9" name="8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2704242" cy="1911779"/>
          </a:xfrm>
          <a:prstGeom prst="rect">
            <a:avLst/>
          </a:prstGeom>
        </p:spPr>
      </p:pic>
      <p:pic>
        <p:nvPicPr>
          <p:cNvPr id="8" name="7 Imagen" descr="IMG_8946.JPG"/>
          <p:cNvPicPr>
            <a:picLocks noChangeAspect="1"/>
          </p:cNvPicPr>
          <p:nvPr/>
        </p:nvPicPr>
        <p:blipFill>
          <a:blip r:embed="rId3" cstate="print"/>
          <a:srcRect l="6000"/>
          <a:stretch>
            <a:fillRect/>
          </a:stretch>
        </p:blipFill>
        <p:spPr>
          <a:xfrm>
            <a:off x="2596742" y="2214554"/>
            <a:ext cx="6547257" cy="4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IMG_3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785925"/>
            <a:ext cx="6572264" cy="43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pic>
        <p:nvPicPr>
          <p:cNvPr id="9" name="8 Imagen" descr="IMG_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017" y="1785926"/>
            <a:ext cx="6607983" cy="4405322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AMBIENTACIÓN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1500174"/>
            <a:ext cx="5440343" cy="6889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CABALLEROS</a:t>
            </a:r>
            <a:endParaRPr lang="es-E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14744" y="2428868"/>
            <a:ext cx="4000528" cy="748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EDAD MEDIA</a:t>
            </a:r>
          </a:p>
        </p:txBody>
      </p:sp>
      <p:pic>
        <p:nvPicPr>
          <p:cNvPr id="15" name="14 Imagen" descr="caballero20negro20con20dor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143248"/>
            <a:ext cx="42862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COCINA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5 Imagen" descr="P11300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616957"/>
            <a:ext cx="6159529" cy="46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COCINA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2572855" y="3415403"/>
            <a:ext cx="1387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Piltra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4143372" y="3429000"/>
            <a:ext cx="1559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Carmen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sp>
        <p:nvSpPr>
          <p:cNvPr id="18" name="15 CuadroTexto"/>
          <p:cNvSpPr txBox="1">
            <a:spLocks noChangeArrowheads="1"/>
          </p:cNvSpPr>
          <p:nvPr/>
        </p:nvSpPr>
        <p:spPr bwMode="auto">
          <a:xfrm>
            <a:off x="7215206" y="3429000"/>
            <a:ext cx="1711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Gabri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sp>
        <p:nvSpPr>
          <p:cNvPr id="19" name="15 CuadroTexto"/>
          <p:cNvSpPr txBox="1">
            <a:spLocks noChangeArrowheads="1"/>
          </p:cNvSpPr>
          <p:nvPr/>
        </p:nvSpPr>
        <p:spPr bwMode="auto">
          <a:xfrm>
            <a:off x="5643570" y="3429000"/>
            <a:ext cx="1711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Totti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pic>
        <p:nvPicPr>
          <p:cNvPr id="25" name="Picture 4" descr="C:\Users\Inés\Downloads\ga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357298"/>
            <a:ext cx="1667467" cy="2071702"/>
          </a:xfrm>
          <a:prstGeom prst="rect">
            <a:avLst/>
          </a:prstGeom>
          <a:noFill/>
        </p:spPr>
      </p:pic>
      <p:pic>
        <p:nvPicPr>
          <p:cNvPr id="26" name="Picture 2" descr="C:\Users\Inés\Downloads\10982489_1430146473943780_69923151860977708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357298"/>
            <a:ext cx="1430566" cy="2071702"/>
          </a:xfrm>
          <a:prstGeom prst="rect">
            <a:avLst/>
          </a:prstGeom>
          <a:noFill/>
        </p:spPr>
      </p:pic>
      <p:pic>
        <p:nvPicPr>
          <p:cNvPr id="27" name="26 Imagen" descr="car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485" y="1357298"/>
            <a:ext cx="1606198" cy="2071702"/>
          </a:xfrm>
          <a:prstGeom prst="rect">
            <a:avLst/>
          </a:prstGeom>
        </p:spPr>
      </p:pic>
      <p:pic>
        <p:nvPicPr>
          <p:cNvPr id="28" name="27 Imagen" descr="e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214818"/>
            <a:ext cx="1599837" cy="2021612"/>
          </a:xfrm>
          <a:prstGeom prst="rect">
            <a:avLst/>
          </a:prstGeom>
        </p:spPr>
      </p:pic>
      <p:pic>
        <p:nvPicPr>
          <p:cNvPr id="29" name="28 Imagen" descr="m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214818"/>
            <a:ext cx="1510991" cy="2000264"/>
          </a:xfrm>
          <a:prstGeom prst="rect">
            <a:avLst/>
          </a:prstGeom>
        </p:spPr>
      </p:pic>
      <p:pic>
        <p:nvPicPr>
          <p:cNvPr id="30" name="29 Imagen" descr="mari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4214818"/>
            <a:ext cx="1237574" cy="2000264"/>
          </a:xfrm>
          <a:prstGeom prst="rect">
            <a:avLst/>
          </a:prstGeom>
        </p:spPr>
      </p:pic>
      <p:pic>
        <p:nvPicPr>
          <p:cNvPr id="31" name="30 Imagen" descr="pi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298" y="1357297"/>
            <a:ext cx="1530840" cy="2045635"/>
          </a:xfrm>
          <a:prstGeom prst="rect">
            <a:avLst/>
          </a:prstGeom>
        </p:spPr>
      </p:pic>
      <p:sp>
        <p:nvSpPr>
          <p:cNvPr id="32" name="12 CuadroTexto"/>
          <p:cNvSpPr txBox="1">
            <a:spLocks noChangeArrowheads="1"/>
          </p:cNvSpPr>
          <p:nvPr/>
        </p:nvSpPr>
        <p:spPr bwMode="auto">
          <a:xfrm>
            <a:off x="3143240" y="6334780"/>
            <a:ext cx="1387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Ester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sp>
        <p:nvSpPr>
          <p:cNvPr id="33" name="12 CuadroTexto"/>
          <p:cNvSpPr txBox="1">
            <a:spLocks noChangeArrowheads="1"/>
          </p:cNvSpPr>
          <p:nvPr/>
        </p:nvSpPr>
        <p:spPr bwMode="auto">
          <a:xfrm>
            <a:off x="5143504" y="6334780"/>
            <a:ext cx="1387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Mario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  <p:sp>
        <p:nvSpPr>
          <p:cNvPr id="34" name="12 CuadroTexto"/>
          <p:cNvSpPr txBox="1">
            <a:spLocks noChangeArrowheads="1"/>
          </p:cNvSpPr>
          <p:nvPr/>
        </p:nvSpPr>
        <p:spPr bwMode="auto">
          <a:xfrm>
            <a:off x="7143768" y="6334780"/>
            <a:ext cx="1387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 smtClean="0">
                <a:solidFill>
                  <a:srgbClr val="000066"/>
                </a:solidFill>
              </a:rPr>
              <a:t>Pedro</a:t>
            </a:r>
            <a:endParaRPr lang="es-ES" altLang="es-E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COCINA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491800" y="1214423"/>
          <a:ext cx="6652199" cy="5500726"/>
        </p:xfrm>
        <a:graphic>
          <a:graphicData uri="http://schemas.openxmlformats.org/drawingml/2006/table">
            <a:tbl>
              <a:tblPr/>
              <a:tblGrid>
                <a:gridCol w="952582"/>
                <a:gridCol w="968459"/>
                <a:gridCol w="968459"/>
                <a:gridCol w="936706"/>
                <a:gridCol w="920829"/>
                <a:gridCol w="952582"/>
                <a:gridCol w="952582"/>
              </a:tblGrid>
              <a:tr h="3800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MENÚ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10" marR="7610" marT="76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Viernes  15</a:t>
                      </a:r>
                    </a:p>
                  </a:txBody>
                  <a:tcPr marL="7610" marR="7610" marT="76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Sabado 16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Domingo 17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Lunes 18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Martes 19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Miercoles 20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10259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Desayuno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5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Media Mañana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Almuerzo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NADA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PICADILLO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ENSALADA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PICADILLO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ENSALADA de pasta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PICADILLO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BOCADILLO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CUS-CUS CON POLLO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MACARRONES CON TOMATE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PAPAS GUISADAS CON CARNE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LENTEJAS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ALBÓNDIGAS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EN LATA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YOGUR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YOGUR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Merienda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GALLETAS CON CHOCOLATE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BOCATA PATE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NOCILLA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BOCATA CHORCHICHON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NOCILLA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GALLETAS CON CHOCOLATE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Cena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8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PERRITOS CALIENTES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MERLUZA FRITA Y CROQUETAS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PAPA ASÁ CON ATUN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ARROZ TRES DECILICIAS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FILETES EN SALSA CON VERDURAS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LASAÑA DE VERDURAS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10" marR="7610" marT="7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NATILLAS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10" marR="7610" marT="7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COCINA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00298" y="1214422"/>
          <a:ext cx="6643703" cy="5643578"/>
        </p:xfrm>
        <a:graphic>
          <a:graphicData uri="http://schemas.openxmlformats.org/drawingml/2006/table">
            <a:tbl>
              <a:tblPr/>
              <a:tblGrid>
                <a:gridCol w="870607"/>
                <a:gridCol w="866738"/>
                <a:gridCol w="1207243"/>
                <a:gridCol w="1207243"/>
                <a:gridCol w="820306"/>
                <a:gridCol w="835783"/>
                <a:gridCol w="835783"/>
              </a:tblGrid>
              <a:tr h="2234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MENÚ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91" marR="7691" marT="769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Lunes 25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Martes 26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Miercoles 27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Jueves 28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Viernes 29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Sabado 30</a:t>
                      </a:r>
                    </a:p>
                  </a:txBody>
                  <a:tcPr marL="7691" marR="7691" marT="7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8510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Desayuno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TOSTADAS Y LECHE CON CACAO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Media Mañana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Almuerzo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ENSALADA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PICADILLO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ENSALADA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ENSALADA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TARTA VEGETAL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ARROZ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POLLO AMARILLO (AMARILLO EL ARROZ)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ESPIRALES CON CARBONARA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PAPAS GUISADAS CON POTA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GARBANZOS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TARTA VEGETAL 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VARIADA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Merienda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GALLETAS CON CHOCOLATE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BOCATA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CHOCOLATADA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BOCATA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GALLETAS CON CHOCOLATE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Cena</a:t>
                      </a:r>
                    </a:p>
                  </a:txBody>
                  <a:tcPr marL="7691" marR="7691" marT="7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6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HAMBURGUESAS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 PIZZA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VERDURAS SALTEADAS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ARROZ A LA CUBANA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SERRANITO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BOCADILLOS CHORCHICHÓN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YOGUR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YOGUR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TARTA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FRUTA ALMIBAR</a:t>
                      </a:r>
                    </a:p>
                  </a:txBody>
                  <a:tcPr marL="7691" marR="7691" marT="7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HORARIO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1628800"/>
            <a:ext cx="6252198" cy="468052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3600" b="1" i="1" u="sng" dirty="0" smtClean="0"/>
              <a:t>Salida</a:t>
            </a:r>
            <a:r>
              <a:rPr lang="es-ES_tradnl" altLang="es-ES" sz="2800" b="1" i="1" u="sng" dirty="0" smtClean="0"/>
              <a:t> de Sevilla: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800" dirty="0" smtClean="0"/>
              <a:t>Jueves 14 Julio 2016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800" b="1" dirty="0" smtClean="0"/>
              <a:t>22:30</a:t>
            </a:r>
            <a:r>
              <a:rPr lang="es-ES_tradnl" altLang="es-ES" sz="2800" dirty="0" smtClean="0"/>
              <a:t>  - Aparcamiento de San Pablo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800" dirty="0" smtClean="0"/>
              <a:t>C/ Doctor Laffón Soto (Frente al Polideportivo)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_tradnl" altLang="es-E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3200" b="1" i="1" u="sng" dirty="0" smtClean="0"/>
              <a:t>Llegada</a:t>
            </a:r>
            <a:r>
              <a:rPr lang="es-ES_tradnl" altLang="es-ES" sz="2800" b="1" i="1" u="sng" dirty="0" smtClean="0"/>
              <a:t> a Sevilla: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800" dirty="0" smtClean="0"/>
              <a:t>Domingo 31 Julio 2016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ES" sz="2800" b="1" dirty="0" smtClean="0"/>
              <a:t>09:00</a:t>
            </a:r>
            <a:r>
              <a:rPr lang="es-ES_tradnl" altLang="es-ES" sz="2800" dirty="0" smtClean="0"/>
              <a:t>  - Aparcamiento de San Pablo</a:t>
            </a:r>
          </a:p>
        </p:txBody>
      </p:sp>
      <p:pic>
        <p:nvPicPr>
          <p:cNvPr id="14" name="6 Imagen" descr="Unidad Amazona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643314"/>
            <a:ext cx="1673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QUÉ ME LLEVO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57554" y="1214422"/>
            <a:ext cx="4714875" cy="54292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Mochila de montaña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Saco de dormir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Aislante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Pañoleta y camisa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Plato, taza, cubiertos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Cantimplora y linterna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Botas de montaña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Botines y chanclas de goma amarradas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Ropa de abrigo, camisetas, pantalones largos y cortos, mudas de ropa interior.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Bañador, toalla, gorra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Material de aseo: Cepillo, pasta, crema solar, cacao, Clínex, pequeño bote de champú y gel para el raid…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Chubasquero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Disfraz (¡¡hecho por el niño!!)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Bolsas de plástico para la ropa sucia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/>
              <a:t>Algo de dinero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b="1" dirty="0" smtClean="0"/>
              <a:t>TARJETA SANITARIA ORIGINAL y DNI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900" dirty="0" smtClean="0">
                <a:solidFill>
                  <a:srgbClr val="C00000"/>
                </a:solidFill>
              </a:rPr>
              <a:t>Cena y desayuno para el viaje</a:t>
            </a: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QUÉ ME LLEVO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2987824" y="1628800"/>
            <a:ext cx="4227382" cy="3143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4400" u="sng" dirty="0" smtClean="0"/>
              <a:t>No llevar 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Aparatos electrónicos. Totalmente prohibidos (salvo cámara de fotos o video)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Chucherías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Maleta de ruedas o bolsa de deporte</a:t>
            </a:r>
            <a:endParaRPr lang="es-ES_tradnl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_tradnl" sz="2000" dirty="0" smtClean="0"/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2857488" y="5786454"/>
            <a:ext cx="6072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800" b="1" dirty="0">
                <a:solidFill>
                  <a:srgbClr val="000066"/>
                </a:solidFill>
              </a:rPr>
              <a:t>¡¡PONER </a:t>
            </a:r>
            <a:r>
              <a:rPr lang="es-ES" altLang="es-ES" sz="2800" b="1" dirty="0" smtClean="0">
                <a:solidFill>
                  <a:srgbClr val="000066"/>
                </a:solidFill>
              </a:rPr>
              <a:t>NOMBRE A </a:t>
            </a:r>
            <a:r>
              <a:rPr lang="es-ES" altLang="es-ES" sz="2800" b="1" u="sng" dirty="0">
                <a:solidFill>
                  <a:srgbClr val="000066"/>
                </a:solidFill>
              </a:rPr>
              <a:t>TODO</a:t>
            </a:r>
            <a:r>
              <a:rPr lang="es-ES" altLang="es-ES" sz="2800" b="1" dirty="0">
                <a:solidFill>
                  <a:srgbClr val="000066"/>
                </a:solidFill>
              </a:rPr>
              <a:t>!!</a:t>
            </a:r>
          </a:p>
        </p:txBody>
      </p:sp>
      <p:pic>
        <p:nvPicPr>
          <p:cNvPr id="17" name="7 Imagen" descr="Hue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714752"/>
            <a:ext cx="137953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Users\Marina\AppData\Local\Microsoft\Windows\INetCache\IE\3I4B90G3\MP90044845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5" b="89905" l="9908" r="97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484">
            <a:off x="-835435" y="-1039160"/>
            <a:ext cx="10256367" cy="85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82" y="0"/>
            <a:ext cx="9170682" cy="1143000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ORDEN DEL DÍA</a:t>
            </a:r>
          </a:p>
        </p:txBody>
      </p:sp>
      <p:pic>
        <p:nvPicPr>
          <p:cNvPr id="7" name="6 Imagen" descr="Logo vectorizado transparente 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 rot="21330555">
            <a:off x="1878882" y="1422989"/>
            <a:ext cx="5392921" cy="479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1. ROS (Rezo de la Oración Scout)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2. Campamento de verano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lang="es-ES" altLang="es-ES" sz="2000" dirty="0" smtClean="0">
                <a:ln>
                  <a:solidFill>
                    <a:schemeClr val="tx1"/>
                  </a:solidFill>
                </a:ln>
                <a:ea typeface="ＭＳ Ｐゴシック" pitchFamily="34" charset="-128"/>
              </a:rPr>
              <a:t> 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Sitio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Ambientación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Cocina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Horario</a:t>
            </a:r>
            <a:endParaRPr lang="es-ES" altLang="es-ES" sz="2000" dirty="0" smtClean="0">
              <a:ln>
                <a:solidFill>
                  <a:schemeClr val="tx1"/>
                </a:solidFill>
              </a:ln>
              <a:ea typeface="ＭＳ Ｐゴシック" pitchFamily="34" charset="-128"/>
            </a:endParaRP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Qué me llevo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Normas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Padres de contacto</a:t>
            </a:r>
          </a:p>
          <a:p>
            <a:pPr marL="914400" lvl="1" indent="-457200">
              <a:spcBef>
                <a:spcPct val="20000"/>
              </a:spcBef>
              <a:buClr>
                <a:srgbClr val="A50021"/>
              </a:buClr>
              <a:buFont typeface="+mj-lt"/>
              <a:buAutoNum type="alphaLcParenR"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Tesorería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3. Misa fin de curso y Día de tapitas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4. RR&amp;PP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5. Reunión por ramas</a:t>
            </a: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NORMAS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Rectángulo 2"/>
          <p:cNvSpPr/>
          <p:nvPr/>
        </p:nvSpPr>
        <p:spPr>
          <a:xfrm>
            <a:off x="4932040" y="1484784"/>
            <a:ext cx="164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(para padres)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2597060" y="1916832"/>
            <a:ext cx="6465708" cy="3600400"/>
          </a:xfrm>
        </p:spPr>
        <p:txBody>
          <a:bodyPr>
            <a:noAutofit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2400" b="1" dirty="0" smtClean="0">
                <a:solidFill>
                  <a:srgbClr val="002060"/>
                </a:solidFill>
              </a:rPr>
              <a:t>NO LLAMAR A LOS RESPONSABLES A SUS MÓVILES EN EL CAMPAMENTO.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Para cualquier duda, usad el foro. Si es urgente, llamar a los padres de contacto.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En caso de necesidad de contacto directo con el campamento, llamar al móvil de grupo.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Salvo que se os indique lo contrario, vuestros niños están perfectamente.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VISITAS</a:t>
            </a:r>
            <a:r>
              <a:rPr lang="es-ES" sz="2400" dirty="0" smtClean="0">
                <a:solidFill>
                  <a:schemeClr val="tx1"/>
                </a:solidFill>
              </a:rPr>
              <a:t>: No se podrá ir de visita al campamento.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NORMAS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6" name="Rectángulo 2"/>
          <p:cNvSpPr/>
          <p:nvPr/>
        </p:nvSpPr>
        <p:spPr>
          <a:xfrm>
            <a:off x="5143504" y="1285860"/>
            <a:ext cx="152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(para niños)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2643174" y="1854116"/>
            <a:ext cx="6357982" cy="5003884"/>
          </a:xfrm>
        </p:spPr>
        <p:txBody>
          <a:bodyPr>
            <a:noAutofit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Prohibido sobrepasar de los límites establecidos.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Prohibido bañarse fuera de los horarios establecidos.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Prohibido entrar en cocina, en el </a:t>
            </a:r>
            <a:r>
              <a:rPr lang="es-ES" sz="1500" dirty="0" err="1" smtClean="0">
                <a:solidFill>
                  <a:schemeClr val="tx1"/>
                </a:solidFill>
              </a:rPr>
              <a:t>subcampo</a:t>
            </a:r>
            <a:r>
              <a:rPr lang="es-ES" sz="1500" dirty="0" smtClean="0">
                <a:solidFill>
                  <a:schemeClr val="tx1"/>
                </a:solidFill>
              </a:rPr>
              <a:t> de responsables o en intendencia.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Es obligatorio respetar los horarios, sobre todo se exige puntualidad en subidas y bajadas, turnos de fregado y comida.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Mantener el campamento limpio, tanto las instalaciones como la higiene personal.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Hay que cuidar el material en todo momento. Usar la ventanilla única.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Respetar la Naturaleza: No arrancar plantas porque sí, no molestar ni matar a los animales, no dañar los árboles, no remover la tierra desmesuradamente…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Si algo está más de tres días en la caja de “objetos perdidos”, pasa a ser propiedad del Grupo.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Silencio entre las 24.00 y las 8.30.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Obedecer a los responsables de cualquier rama y a los cocineros.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s-ES" sz="1500" dirty="0" smtClean="0">
                <a:solidFill>
                  <a:schemeClr val="tx1"/>
                </a:solidFill>
              </a:rPr>
              <a:t>No se pueden llevar aparatos electrónicos (a excepción de linternas, cámaras de fotos o video y relojes de pulsera). Quien use móvil, le será confiscado hasta el final del campamento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1500" u="sng" dirty="0" smtClean="0"/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PADRES DE CONTACTO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2928926" y="1714488"/>
            <a:ext cx="451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3600" dirty="0" smtClean="0"/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</p:txBody>
      </p:sp>
      <p:sp>
        <p:nvSpPr>
          <p:cNvPr id="15" name="CuadroTexto 2"/>
          <p:cNvSpPr txBox="1"/>
          <p:nvPr/>
        </p:nvSpPr>
        <p:spPr>
          <a:xfrm>
            <a:off x="2714612" y="442913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3200" dirty="0" smtClean="0">
                <a:solidFill>
                  <a:srgbClr val="0000FF"/>
                </a:solidFill>
              </a:rPr>
              <a:t>Móvil de grupo: 603635378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571736" y="5429264"/>
            <a:ext cx="6215106" cy="12001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r>
              <a:rPr lang="es-ES_tradnl" sz="3200" dirty="0" smtClean="0">
                <a:latin typeface="+mn-lt"/>
                <a:cs typeface="+mn-cs"/>
              </a:rPr>
              <a:t>Foro</a:t>
            </a:r>
            <a:r>
              <a:rPr lang="es-ES_tradnl" sz="3200" dirty="0">
                <a:latin typeface="+mn-lt"/>
                <a:cs typeface="+mn-cs"/>
              </a:rPr>
              <a:t>: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r>
              <a:rPr lang="es-ES_tradnl" sz="2800" dirty="0">
                <a:solidFill>
                  <a:srgbClr val="C00000"/>
                </a:solidFill>
                <a:latin typeface="+mn-lt"/>
                <a:cs typeface="+mn-cs"/>
              </a:rPr>
              <a:t>http://</a:t>
            </a:r>
            <a:r>
              <a:rPr lang="es-ES_tradnl" sz="2800" dirty="0" smtClean="0">
                <a:solidFill>
                  <a:srgbClr val="C00000"/>
                </a:solidFill>
                <a:latin typeface="+mn-lt"/>
                <a:cs typeface="+mn-cs"/>
              </a:rPr>
              <a:t>siemprelavii.creatuforo.com</a:t>
            </a:r>
            <a:endParaRPr lang="es-ES_tradnl" sz="2800" dirty="0">
              <a:latin typeface="+mn-lt"/>
              <a:cs typeface="+mn-cs"/>
            </a:endParaRPr>
          </a:p>
        </p:txBody>
      </p:sp>
      <p:pic>
        <p:nvPicPr>
          <p:cNvPr id="17" name="9 Imagen" descr="pañoleta3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428736"/>
            <a:ext cx="1247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14612" y="1484784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Fran Pachón (padre de pionero y lobato)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Sebastián (padres de castores y lobato)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TESORERÍA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2571736" y="1357298"/>
            <a:ext cx="6429420" cy="407196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s-ES" altLang="es-ES" sz="3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269 € / niño </a:t>
            </a:r>
            <a:r>
              <a:rPr lang="es-ES" altLang="es-ES" sz="2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(normal)</a:t>
            </a:r>
          </a:p>
          <a:p>
            <a:pPr lvl="0">
              <a:buNone/>
            </a:pP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255 € / niño </a:t>
            </a:r>
            <a:r>
              <a:rPr lang="es-ES" altLang="es-ES" sz="2800" b="1" dirty="0" smtClean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(domiciliados)</a:t>
            </a:r>
          </a:p>
          <a:p>
            <a:pPr>
              <a:buNone/>
            </a:pP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210 € / niño </a:t>
            </a:r>
            <a:r>
              <a:rPr lang="es-ES" altLang="es-ES" sz="2800" b="1" dirty="0" smtClean="0">
                <a:ln>
                  <a:solidFill>
                    <a:prstClr val="black"/>
                  </a:solidFill>
                </a:ln>
                <a:solidFill>
                  <a:srgbClr val="008000"/>
                </a:solidFill>
                <a:ea typeface="ＭＳ Ｐゴシック" pitchFamily="34" charset="-128"/>
              </a:rPr>
              <a:t>(familia numerosa)</a:t>
            </a:r>
          </a:p>
          <a:p>
            <a:pPr>
              <a:buNone/>
            </a:pP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210 € / niño </a:t>
            </a:r>
            <a:r>
              <a:rPr lang="es-ES" altLang="es-E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(pioneros normal)</a:t>
            </a:r>
          </a:p>
          <a:p>
            <a:pPr lvl="0">
              <a:buNone/>
            </a:pP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196 </a:t>
            </a:r>
            <a:r>
              <a:rPr lang="es-ES" altLang="es-ES" sz="36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€ / </a:t>
            </a: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niño </a:t>
            </a:r>
            <a:r>
              <a:rPr lang="es-ES" altLang="es-E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(pioneros domiciliados)</a:t>
            </a:r>
          </a:p>
          <a:p>
            <a:pPr>
              <a:buNone/>
            </a:pPr>
            <a:r>
              <a:rPr lang="es-ES" altLang="es-ES" sz="36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155 € / niño </a:t>
            </a:r>
            <a:r>
              <a:rPr lang="es-ES" altLang="es-ES" sz="28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a typeface="ＭＳ Ｐゴシック" pitchFamily="34" charset="-128"/>
              </a:rPr>
              <a:t>(pioneros fam. numerosa)</a:t>
            </a:r>
            <a:endParaRPr lang="es-ES" altLang="es-ES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a typeface="ＭＳ Ｐゴシック" pitchFamily="34" charset="-128"/>
            </a:endParaRPr>
          </a:p>
          <a:p>
            <a:pPr lvl="0">
              <a:buNone/>
            </a:pPr>
            <a:endParaRPr lang="es-ES" altLang="es-E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14612" y="5357826"/>
            <a:ext cx="61206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s-ES" altLang="es-ES" sz="2400" b="1" u="sng" dirty="0" smtClean="0">
                <a:latin typeface="+mj-lt"/>
              </a:rPr>
              <a:t>Días de pago: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s-ES" altLang="es-ES" sz="2800" b="1" dirty="0" smtClean="0">
                <a:latin typeface="+mj-lt"/>
              </a:rPr>
              <a:t>Hasta el 3 de julio.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s-ES" altLang="es-ES" sz="2800" b="1" dirty="0" smtClean="0">
                <a:latin typeface="+mj-lt"/>
              </a:rPr>
              <a:t>Sólo por transferencia.</a:t>
            </a:r>
            <a:endParaRPr lang="es-ES" altLang="es-E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TESORERÍA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03560" y="1556792"/>
            <a:ext cx="6264095" cy="2831544"/>
          </a:xfrm>
          <a:prstGeom prst="rect">
            <a:avLst/>
          </a:prstGeom>
          <a:solidFill>
            <a:srgbClr val="D4FB9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Mandar email de confirmación a TESORERIA o al Grupo VII: </a:t>
            </a:r>
          </a:p>
          <a:p>
            <a:pPr algn="ctr"/>
            <a:r>
              <a:rPr lang="es-ES" sz="3200" b="1" dirty="0" smtClean="0"/>
              <a:t> </a:t>
            </a:r>
            <a:r>
              <a:rPr lang="es-ES" sz="3200" b="1" dirty="0" smtClean="0">
                <a:hlinkClick r:id="rId3"/>
              </a:rPr>
              <a:t>manuel96lp@gmail.com</a:t>
            </a:r>
            <a:endParaRPr lang="es-ES" sz="3200" b="1" dirty="0" smtClean="0"/>
          </a:p>
          <a:p>
            <a:pPr algn="ctr"/>
            <a:r>
              <a:rPr lang="es-ES" sz="3200" b="1" dirty="0" smtClean="0">
                <a:hlinkClick r:id="rId4"/>
              </a:rPr>
              <a:t>ajprobotico@gmail.com</a:t>
            </a:r>
            <a:endParaRPr lang="es-ES" sz="3200" b="1" dirty="0" smtClean="0"/>
          </a:p>
          <a:p>
            <a:pPr algn="ctr"/>
            <a:r>
              <a:rPr lang="es-ES" sz="3200" b="1" u="sng" dirty="0" smtClean="0">
                <a:solidFill>
                  <a:srgbClr val="0000FF"/>
                </a:solidFill>
              </a:rPr>
              <a:t>siemprelavii@gmail.com</a:t>
            </a:r>
          </a:p>
          <a:p>
            <a:pPr algn="ctr"/>
            <a:endParaRPr lang="es-ES" b="1" dirty="0"/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2714612" y="4714884"/>
            <a:ext cx="6251352" cy="892552"/>
          </a:xfrm>
          <a:prstGeom prst="rect">
            <a:avLst/>
          </a:prstGeom>
          <a:solidFill>
            <a:srgbClr val="C16BBD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Banco </a:t>
            </a:r>
            <a:r>
              <a:rPr lang="es-ES" altLang="es-ES" sz="2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Sabadell, nº </a:t>
            </a:r>
            <a:r>
              <a:rPr lang="es-ES" altLang="es-E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 </a:t>
            </a:r>
            <a:r>
              <a:rPr lang="es-ES" altLang="es-ES" sz="2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cuenta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altLang="es-E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0081-0288-77-0001309431</a:t>
            </a:r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2714612" y="5786454"/>
            <a:ext cx="6263764" cy="8925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Recordar poner NOMBRE Y APELLIDOS del niño en el email</a:t>
            </a:r>
            <a:endParaRPr lang="es-ES" altLang="es-ES" sz="2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MISA FIN DE CURSO Y TAPITAS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Campamento de verano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643050"/>
            <a:ext cx="3972421" cy="3458979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16789" y="5589240"/>
            <a:ext cx="5898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s-ES" altLang="es-ES" b="1" dirty="0" smtClean="0">
                <a:latin typeface="+mj-lt"/>
              </a:rPr>
              <a:t>13 de julio a las 19:30</a:t>
            </a:r>
            <a:endParaRPr lang="es-ES" altLang="es-E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MISA FIN DE CURSO Y TAPITAS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Campamento de verano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571612"/>
            <a:ext cx="4179977" cy="3134982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900554" y="5013176"/>
            <a:ext cx="5898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s-ES" altLang="es-ES" sz="2800" b="1" dirty="0" smtClean="0">
                <a:latin typeface="+mj-lt"/>
              </a:rPr>
              <a:t>13 de julio, después de la misa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s-ES" altLang="es-ES" sz="2800" b="1" dirty="0" smtClean="0">
                <a:latin typeface="+mj-lt"/>
              </a:rPr>
              <a:t>Llevad algo para compartir</a:t>
            </a:r>
            <a:endParaRPr lang="es-ES" altLang="es-E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4 Imagen" descr="dedo-indice-t134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5937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RUEGOS Y PREGUNTAS</a:t>
            </a:r>
          </a:p>
        </p:txBody>
      </p:sp>
      <p:pic>
        <p:nvPicPr>
          <p:cNvPr id="16" name="15 Imagen" descr="Logo vectorizado transparente bl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Campamento de verano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9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8840"/>
            <a:ext cx="4749932" cy="426578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13 Imagen" descr="Logo vectorizado transparente blan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REUNIÓN POR RAMAS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2.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Campamento de verano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5. Reunión por ramas</a:t>
            </a:r>
            <a:endParaRPr lang="es-ES" altLang="es-ES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3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1340768"/>
            <a:ext cx="8615300" cy="518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97020" y="1481538"/>
            <a:ext cx="8229600" cy="475577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Señor Jesús,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Enséñame a ser generoso,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servirte como tu mereces,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dar sin medida,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combatir sin temor a mis heridas,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A trabajar sin descanso,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Y a saber agotarme sin esperar otra recompensa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Que la de saber que he cumplido tu santa voluntad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altLang="es-ES" sz="2800" b="1" dirty="0" smtClean="0">
              <a:ea typeface="ＭＳ Ｐゴシック" pitchFamily="34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ES" sz="2800" b="1" dirty="0" smtClean="0">
                <a:ea typeface="ＭＳ Ｐゴシック" pitchFamily="34" charset="-128"/>
              </a:rPr>
              <a:t>Virgen de Guadalupe, ruega por nosotros.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32" y1="38306" x2="25161" y2="48253"/>
                        <a14:foregroundMark x1="59032" y1="51210" x2="38387" y2="31048"/>
                        <a14:foregroundMark x1="74194" y1="34274" x2="78387" y2="93683"/>
                        <a14:foregroundMark x1="61613" y1="93414" x2="63871" y2="81048"/>
                        <a14:foregroundMark x1="25161" y1="91667" x2="48387" y2="59140"/>
                        <a14:foregroundMark x1="28065" y1="98656" x2="25806" y2="93683"/>
                        <a14:foregroundMark x1="84839" y1="62903" x2="89032" y2="51478"/>
                        <a14:foregroundMark x1="84194" y1="46237" x2="88387" y2="48253"/>
                        <a14:foregroundMark x1="31613" y1="11694" x2="84194" y2="1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82" y="1628800"/>
            <a:ext cx="1119585" cy="268382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28728" y="43966"/>
            <a:ext cx="7715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R.O.S. (Rezo de la Oración Scout)</a:t>
            </a:r>
          </a:p>
        </p:txBody>
      </p:sp>
      <p:pic>
        <p:nvPicPr>
          <p:cNvPr id="10" name="9 Imagen" descr="Logo vectorizado transparente bl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AE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67" y="1428736"/>
            <a:ext cx="6601033" cy="52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Sin título-Color rea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85926"/>
            <a:ext cx="6572264" cy="48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sfdv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287602"/>
            <a:ext cx="6572264" cy="54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3080572" y="177281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Coordenadas del sitio de campamento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16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09" y="4511124"/>
            <a:ext cx="1779345" cy="1775964"/>
          </a:xfrm>
          <a:prstGeom prst="rect">
            <a:avLst/>
          </a:prstGeom>
        </p:spPr>
      </p:pic>
      <p:pic>
        <p:nvPicPr>
          <p:cNvPr id="17" name="Imagen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6" b="95801" l="9768" r="89988">
                        <a14:foregroundMark x1="49206" y1="33301" x2="49206" y2="33301"/>
                        <a14:foregroundMark x1="51770" y1="33301" x2="54335" y2="32910"/>
                        <a14:foregroundMark x1="36752" y1="32031" x2="45055" y2="35840"/>
                        <a14:foregroundMark x1="37729" y1="41992" x2="66300" y2="41602"/>
                        <a14:foregroundMark x1="53358" y1="27148" x2="57998" y2="52832"/>
                        <a14:foregroundMark x1="42491" y1="85938" x2="46642" y2="71875"/>
                        <a14:foregroundMark x1="59585" y1="86328" x2="52747" y2="6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357694"/>
            <a:ext cx="1665853" cy="2082824"/>
          </a:xfrm>
          <a:prstGeom prst="rect">
            <a:avLst/>
          </a:prstGeom>
        </p:spPr>
      </p:pic>
      <p:sp>
        <p:nvSpPr>
          <p:cNvPr id="18" name="Rectángulo 2"/>
          <p:cNvSpPr/>
          <p:nvPr/>
        </p:nvSpPr>
        <p:spPr>
          <a:xfrm>
            <a:off x="2571736" y="3214686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41</a:t>
            </a:r>
            <a:r>
              <a:rPr lang="es-ES" sz="3200" baseline="30000" dirty="0" smtClean="0"/>
              <a:t>o </a:t>
            </a:r>
            <a:r>
              <a:rPr lang="es-ES" sz="3200" dirty="0" smtClean="0"/>
              <a:t>57‘ 47" N</a:t>
            </a:r>
          </a:p>
          <a:p>
            <a:pPr algn="ctr"/>
            <a:r>
              <a:rPr lang="es-ES" sz="3200" dirty="0" smtClean="0"/>
              <a:t>3</a:t>
            </a:r>
            <a:r>
              <a:rPr lang="es-ES" sz="3200" baseline="30000" dirty="0" smtClean="0"/>
              <a:t>o</a:t>
            </a:r>
            <a:r>
              <a:rPr lang="es-ES" sz="3200" dirty="0" smtClean="0"/>
              <a:t> 0’ 40" 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IMG_3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66" y="1714488"/>
            <a:ext cx="6643734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2555776" cy="6858000"/>
          </a:xfrm>
          <a:prstGeom prst="rect">
            <a:avLst/>
          </a:prstGeom>
          <a:solidFill>
            <a:srgbClr val="FFFF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3608" y="43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 smtClean="0">
                <a:solidFill>
                  <a:schemeClr val="bg1"/>
                </a:solidFill>
                <a:latin typeface="Humnst777 Lt BT" panose="020B0402030504020204" pitchFamily="34" charset="0"/>
                <a:ea typeface="ＭＳ Ｐゴシック" pitchFamily="34" charset="-128"/>
              </a:rPr>
              <a:t>SITIO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186309"/>
          </a:xfrm>
          <a:prstGeom prst="rect">
            <a:avLst/>
          </a:prstGeom>
          <a:solidFill>
            <a:srgbClr val="AB2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vectorizado transparente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643041" cy="116155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8728" y="43966"/>
            <a:ext cx="7572428" cy="10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SITIO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316" y="1484784"/>
            <a:ext cx="2448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s-ES" altLang="es-ES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1. </a:t>
            </a: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ROS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>
                <a:ea typeface="ＭＳ Ｐゴシック" pitchFamily="34" charset="-128"/>
              </a:rPr>
              <a:t>2. </a:t>
            </a:r>
            <a:r>
              <a:rPr lang="es-ES" altLang="es-ES" b="1" dirty="0" smtClean="0">
                <a:ea typeface="ＭＳ Ｐゴシック" pitchFamily="34" charset="-128"/>
              </a:rPr>
              <a:t>Campamento de verano</a:t>
            </a:r>
            <a:endParaRPr lang="es-ES" altLang="es-ES" b="1" dirty="0">
              <a:ea typeface="ＭＳ Ｐゴシック" pitchFamily="34" charset="-128"/>
            </a:endParaRPr>
          </a:p>
          <a:p>
            <a:pPr>
              <a:buClr>
                <a:srgbClr val="A50021"/>
              </a:buClr>
            </a:pPr>
            <a:r>
              <a:rPr lang="es-ES" altLang="es-ES" b="1" dirty="0" smtClean="0">
                <a:ea typeface="ＭＳ Ｐゴシック" pitchFamily="34" charset="-128"/>
              </a:rPr>
              <a:t>a) Sitio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b) Ambientación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c) Cocina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d) Horario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e) Qué me llevo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f) Normas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g) Padres de contacto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h) Tesorería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3. Misa fin de curso y Día de tapitas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4. RR&amp;PP</a:t>
            </a:r>
          </a:p>
          <a:p>
            <a:pPr>
              <a:buClr>
                <a:srgbClr val="A50021"/>
              </a:buClr>
            </a:pPr>
            <a:r>
              <a:rPr lang="es-ES" altLang="es-ES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5. Reunión por ramas</a:t>
            </a:r>
            <a:endParaRPr lang="es-ES" altLang="es-ES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" name="8 Imagen" descr="IMG_3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7" y="1571612"/>
            <a:ext cx="6572264" cy="43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2407</Words>
  <Application>Microsoft Office PowerPoint</Application>
  <PresentationFormat>Presentación en pantalla (4:3)</PresentationFormat>
  <Paragraphs>620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ORDEN DEL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CABALLEROS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</dc:creator>
  <cp:lastModifiedBy>Estrella93</cp:lastModifiedBy>
  <cp:revision>38</cp:revision>
  <dcterms:created xsi:type="dcterms:W3CDTF">2015-10-03T11:21:55Z</dcterms:created>
  <dcterms:modified xsi:type="dcterms:W3CDTF">2016-06-20T12:00:10Z</dcterms:modified>
</cp:coreProperties>
</file>